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emf" ContentType="image/x-emf"/>
  <Default Extension="png" ContentType="image/png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5" r:id="rId25"/>
    <p:sldId id="286" r:id="rId26"/>
    <p:sldId id="287" r:id="rId27"/>
    <p:sldId id="294" r:id="rId28"/>
    <p:sldId id="295" r:id="rId29"/>
    <p:sldId id="296" r:id="rId30"/>
    <p:sldId id="299" r:id="rId31"/>
    <p:sldId id="301" r:id="rId32"/>
    <p:sldId id="302" r:id="rId33"/>
    <p:sldId id="305" r:id="rId3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9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6C7842E1-2C98-4B24-A8ED-FBB968D6F25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1667F5-D3FA-4544-9749-7E8A7EE462A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BE5EE-6BCF-4694-908C-49D0DAAEF41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5EA82-7AC5-4C9B-AF5C-2D6884FEE53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AAF6C6-EBBF-4C7F-A3CC-A355C39F866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5F34E0-E6BA-482C-818B-CD841E05D6A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E38071-99D5-42F4-AAF1-761D57B005D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F4EF4-A179-4D65-A0D8-D9BB101BC07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771710-9D75-449D-A0A7-F8D89CD93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1DE42C-34A9-45C8-B20C-EF523B91DBF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76FF81-A08B-45F8-8495-9ACA8F299C5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CFE9CF-208D-452E-9AA7-DF24C0EBDBD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142B1CE8-4C00-4700-BFCB-20F98F6DB5F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tags" Target="../tags/tag8.xml"/><Relationship Id="rId3" Type="http://schemas.openxmlformats.org/officeDocument/2006/relationships/image" Target="../media/image2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tags" Target="../tags/tag9.xml"/><Relationship Id="rId3" Type="http://schemas.openxmlformats.org/officeDocument/2006/relationships/image" Target="../media/image2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2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26.m4a"/><Relationship Id="rId1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media27.m4a"/><Relationship Id="rId3" Type="http://schemas.openxmlformats.org/officeDocument/2006/relationships/audio" Target="../media/media27.m4a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28.m4a"/><Relationship Id="rId1" Type="http://schemas.openxmlformats.org/officeDocument/2006/relationships/audio" Target="../media/media28.m4a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29.m4a"/><Relationship Id="rId1" Type="http://schemas.openxmlformats.org/officeDocument/2006/relationships/audio" Target="../media/media29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microsoft.com/office/2007/relationships/media" Target="../media/media30.m4a"/><Relationship Id="rId1" Type="http://schemas.openxmlformats.org/officeDocument/2006/relationships/audio" Target="../media/media30.m4a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31.m4a"/><Relationship Id="rId1" Type="http://schemas.openxmlformats.org/officeDocument/2006/relationships/audio" Target="../media/media31.m4a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32.m4a"/><Relationship Id="rId1" Type="http://schemas.openxmlformats.org/officeDocument/2006/relationships/audio" Target="../media/media32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tags" Target="../tags/tag3.xml"/><Relationship Id="rId3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幻灯片" r:id="rId1" imgW="4572000" imgH="3429000" progId="PowerPoint.Slide.8">
                  <p:embed/>
                </p:oleObj>
              </mc:Choice>
              <mc:Fallback>
                <p:oleObj name="幻灯片" r:id="rId1" imgW="4572000" imgH="3429000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5288" y="3933825"/>
            <a:ext cx="83534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第三章    汇编语言程序设计</a:t>
            </a:r>
            <a:endParaRPr lang="zh-CN" altLang="en-US" sz="48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96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8600"/>
            <a:ext cx="9144000" cy="1600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6.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位定义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标号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BIT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[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位地址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]</a:t>
            </a:r>
            <a:endParaRPr lang="en-US" altLang="zh-CN" sz="28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作用：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EQU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指令，不过定义的是位操作地址。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例如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   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AIC  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BIT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P1.1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。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1844675"/>
            <a:ext cx="876300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7.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汇编结束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END</a:t>
            </a:r>
            <a:endParaRPr lang="en-US" altLang="zh-CN" sz="28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宋体" pitchFamily="2" charset="-122"/>
                <a:cs typeface="Times New Roman" pitchFamily="18" charset="0"/>
              </a:rPr>
              <a:t>作用：</a:t>
            </a:r>
            <a:r>
              <a:rPr kumimoji="1" lang="zh-CN" altLang="en-US" sz="2800" b="1"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1" lang="zh-CN" altLang="en-US" sz="2800" b="1">
                <a:latin typeface="宋体" pitchFamily="2" charset="-122"/>
                <a:cs typeface="Times New Roman" pitchFamily="18" charset="0"/>
              </a:rPr>
              <a:t>指示源程序段结束。</a:t>
            </a:r>
            <a:endParaRPr kumimoji="1" lang="zh-CN" altLang="en-US" sz="2800" b="1">
              <a:latin typeface="宋体" pitchFamily="2" charset="-122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宋体" pitchFamily="2" charset="-122"/>
                <a:cs typeface="Times New Roman" pitchFamily="18" charset="0"/>
              </a:rPr>
              <a:t>       </a:t>
            </a:r>
            <a:r>
              <a:rPr kumimoji="1" lang="en-US" altLang="zh-CN" sz="2800" b="1">
                <a:latin typeface="Times New Roman" pitchFamily="18" charset="0"/>
                <a:cs typeface="Times New Roman" pitchFamily="18" charset="0"/>
              </a:rPr>
              <a:t>END </a:t>
            </a:r>
            <a:r>
              <a:rPr kumimoji="1" lang="zh-CN" altLang="en-US" sz="2800" b="1">
                <a:latin typeface="Times New Roman" pitchFamily="18" charset="0"/>
                <a:cs typeface="Times New Roman" pitchFamily="18" charset="0"/>
              </a:rPr>
              <a:t>指令放在程序的最后。</a:t>
            </a:r>
            <a:endParaRPr kumimoji="1" lang="zh-CN" altLang="en-US" sz="2800" b="1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endParaRPr kumimoji="1" lang="en-US" altLang="zh-CN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0" y="4581525"/>
            <a:ext cx="9072563" cy="120332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下面通过实例介绍汇编语言程序设计方法。常用程序结构有顺序程序、分支程序、循环程序、子程序等。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86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484313"/>
            <a:ext cx="7956550" cy="1223962"/>
          </a:xfrm>
        </p:spPr>
        <p:txBody>
          <a:bodyPr/>
          <a:lstStyle/>
          <a:p>
            <a:pPr>
              <a:lnSpc>
                <a:spcPct val="105000"/>
              </a:lnSpc>
              <a:buFontTx/>
              <a:buNone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3-1  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编程将外部数据存储器的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000EH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000FH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单元的内容相换。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-396875" y="2098675"/>
            <a:ext cx="287337" cy="287338"/>
          </a:xfrm>
          <a:prstGeom prst="star5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600"/>
          </a:p>
        </p:txBody>
      </p:sp>
      <p:sp>
        <p:nvSpPr>
          <p:cNvPr id="17461" name="Text Box 53"/>
          <p:cNvSpPr txBox="1">
            <a:spLocks noChangeArrowheads="1"/>
          </p:cNvSpPr>
          <p:nvPr/>
        </p:nvSpPr>
        <p:spPr bwMode="auto">
          <a:xfrm>
            <a:off x="468313" y="2924175"/>
            <a:ext cx="8353425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</a:pPr>
            <a:r>
              <a:rPr kumimoji="1" lang="zh-CN" altLang="en-US" sz="2800" b="1">
                <a:solidFill>
                  <a:srgbClr val="FF5050"/>
                </a:solidFill>
                <a:latin typeface="Times New Roman" pitchFamily="18" charset="0"/>
              </a:rPr>
              <a:t>分析</a:t>
            </a:r>
            <a:r>
              <a:rPr kumimoji="1" lang="en-US" altLang="zh-CN" sz="2800" b="1">
                <a:latin typeface="Times New Roman" pitchFamily="18" charset="0"/>
              </a:rPr>
              <a:t>: </a:t>
            </a:r>
            <a:r>
              <a:rPr kumimoji="1" lang="zh-CN" altLang="en-US" sz="2800" b="1">
                <a:latin typeface="Times New Roman" pitchFamily="18" charset="0"/>
              </a:rPr>
              <a:t>外部数据存储器的数据操作只能用</a:t>
            </a:r>
            <a:r>
              <a:rPr kumimoji="1" lang="en-US" altLang="zh-CN" sz="2800" b="1">
                <a:solidFill>
                  <a:srgbClr val="FF5050"/>
                </a:solidFill>
                <a:latin typeface="Times New Roman" pitchFamily="18" charset="0"/>
              </a:rPr>
              <a:t>MOVX</a:t>
            </a:r>
            <a:r>
              <a:rPr kumimoji="1" lang="zh-CN" altLang="en-US" sz="2800" b="1">
                <a:latin typeface="Times New Roman" pitchFamily="18" charset="0"/>
              </a:rPr>
              <a:t>指令，且只能和</a:t>
            </a:r>
            <a:r>
              <a:rPr kumimoji="1" lang="en-US" altLang="zh-CN" sz="2800" b="1">
                <a:latin typeface="Times New Roman" pitchFamily="18" charset="0"/>
              </a:rPr>
              <a:t>A</a:t>
            </a:r>
            <a:r>
              <a:rPr kumimoji="1" lang="zh-CN" altLang="en-US" sz="2800" b="1">
                <a:latin typeface="Times New Roman" pitchFamily="18" charset="0"/>
              </a:rPr>
              <a:t>之间传送，因此必须用一个中间环节作暂存，设用</a:t>
            </a:r>
            <a:r>
              <a:rPr kumimoji="1" lang="en-US" altLang="zh-CN" sz="2800" b="1">
                <a:latin typeface="Times New Roman" pitchFamily="18" charset="0"/>
              </a:rPr>
              <a:t>20H</a:t>
            </a:r>
            <a:r>
              <a:rPr kumimoji="1" lang="zh-CN" altLang="en-US" sz="2800" b="1">
                <a:latin typeface="Times New Roman" pitchFamily="18" charset="0"/>
              </a:rPr>
              <a:t>单元。用</a:t>
            </a:r>
            <a:r>
              <a:rPr kumimoji="1" lang="en-US" altLang="zh-CN" sz="2800" b="1">
                <a:latin typeface="Times New Roman" pitchFamily="18" charset="0"/>
              </a:rPr>
              <a:t>R0</a:t>
            </a:r>
            <a:r>
              <a:rPr kumimoji="1" lang="zh-CN" altLang="en-US" sz="2800" b="1">
                <a:latin typeface="Times New Roman" pitchFamily="18" charset="0"/>
              </a:rPr>
              <a:t>、</a:t>
            </a:r>
            <a:r>
              <a:rPr kumimoji="1" lang="en-US" altLang="zh-CN" sz="2800" b="1">
                <a:latin typeface="Times New Roman" pitchFamily="18" charset="0"/>
              </a:rPr>
              <a:t>R1</a:t>
            </a:r>
            <a:r>
              <a:rPr kumimoji="1" lang="zh-CN" altLang="en-US" sz="2800" b="1">
                <a:latin typeface="Times New Roman" pitchFamily="18" charset="0"/>
              </a:rPr>
              <a:t>指示两单元的低八位地址，高八位地址由</a:t>
            </a:r>
            <a:r>
              <a:rPr kumimoji="1" lang="en-US" altLang="zh-CN" sz="2800" b="1">
                <a:latin typeface="Times New Roman" pitchFamily="18" charset="0"/>
              </a:rPr>
              <a:t>P2</a:t>
            </a:r>
            <a:r>
              <a:rPr kumimoji="1" lang="zh-CN" altLang="en-US" sz="2800" b="1">
                <a:latin typeface="Times New Roman" pitchFamily="18" charset="0"/>
              </a:rPr>
              <a:t>指示。程序如下： </a:t>
            </a:r>
            <a:endParaRPr kumimoji="1" lang="zh-CN" altLang="en-US" sz="2800" b="1">
              <a:latin typeface="Times New Roman" pitchFamily="18" charset="0"/>
            </a:endParaRPr>
          </a:p>
          <a:p>
            <a:pPr>
              <a:lnSpc>
                <a:spcPct val="110000"/>
              </a:lnSpc>
              <a:spcBef>
                <a:spcPct val="50000"/>
              </a:spcBef>
            </a:pPr>
            <a:endParaRPr kumimoji="1" lang="en-US" altLang="zh-CN" sz="2800" b="1">
              <a:latin typeface="Times New Roman" pitchFamily="18" charset="0"/>
            </a:endParaRPr>
          </a:p>
        </p:txBody>
      </p:sp>
      <p:sp>
        <p:nvSpPr>
          <p:cNvPr id="27732" name="Rectangle 84"/>
          <p:cNvSpPr>
            <a:spLocks noChangeArrowheads="1"/>
          </p:cNvSpPr>
          <p:nvPr/>
        </p:nvSpPr>
        <p:spPr bwMode="auto">
          <a:xfrm>
            <a:off x="2051050" y="549275"/>
            <a:ext cx="3995738" cy="647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3.3    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顺序程序设计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400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411" grpId="0" build="p"/>
      <p:bldP spid="17461" grpId="0"/>
      <p:bldP spid="27732" grpId="0" autoUpdateAnimBg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7504" y="0"/>
            <a:ext cx="9036496" cy="638175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ORG   0000H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P2,  #0H       ;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送地址高八位至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P2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口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R0,  #0EH      ;R0= 0EH 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R1,  #0FH      ;R1= 0FH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MOVX  A,  @R0      ;A=(000EH)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20H,  A         ;(20H)=(000EH)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MOVX  A,  @R1     ;A=(000FH)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XCH   A, 20H         ; A=(000EH),(20H)=(000FH) 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MOVX   @R1,  A                      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A,  20H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MOVX   @R0,  A   ;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交换后的数送各单元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SJMP   $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END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89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58" name="Group 38"/>
          <p:cNvGraphicFramePr>
            <a:graphicFrameLocks noGrp="1"/>
          </p:cNvGraphicFramePr>
          <p:nvPr>
            <p:ph sz="quarter" idx="4294967295"/>
          </p:nvPr>
        </p:nvGraphicFramePr>
        <p:xfrm>
          <a:off x="6450013" y="2360613"/>
          <a:ext cx="2236787" cy="3627176"/>
        </p:xfrm>
        <a:graphic>
          <a:graphicData uri="http://schemas.openxmlformats.org/drawingml/2006/table">
            <a:tbl>
              <a:tblPr/>
              <a:tblGrid>
                <a:gridCol w="1341437"/>
                <a:gridCol w="89535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地址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数据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TAB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TAB+1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TAB+2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4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TAB+3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9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TAB+4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16H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TAB+5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25H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0" y="0"/>
            <a:ext cx="9144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400" b="1">
                <a:latin typeface="Times New Roman" pitchFamily="18" charset="0"/>
              </a:rPr>
              <a:t>例</a:t>
            </a:r>
            <a:r>
              <a:rPr kumimoji="1" lang="en-US" altLang="zh-CN" sz="2400" b="1">
                <a:latin typeface="Times New Roman" pitchFamily="18" charset="0"/>
              </a:rPr>
              <a:t>3-3   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求 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Y=X</a:t>
            </a:r>
            <a:r>
              <a:rPr lang="en-US" altLang="zh-CN" sz="2400" b="1" baseline="38000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 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(0≤X≤5)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。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  <a:p>
            <a:r>
              <a:rPr kumimoji="1" lang="zh-CN" altLang="en-US" sz="2400" b="1">
                <a:latin typeface="Garamond" pitchFamily="18" charset="0"/>
              </a:rPr>
              <a:t>分析 ：</a:t>
            </a:r>
            <a:r>
              <a:rPr kumimoji="1" lang="zh-CN" altLang="en-US" sz="2400" b="1">
                <a:latin typeface="Times New Roman" pitchFamily="18" charset="0"/>
              </a:rPr>
              <a:t>变量</a:t>
            </a:r>
            <a:r>
              <a:rPr kumimoji="1" lang="en-US" altLang="zh-CN" sz="2400" b="1">
                <a:latin typeface="Times New Roman" pitchFamily="18" charset="0"/>
              </a:rPr>
              <a:t>X</a:t>
            </a:r>
            <a:r>
              <a:rPr kumimoji="1" lang="zh-CN" altLang="en-US" sz="2400" b="1">
                <a:latin typeface="Times New Roman" pitchFamily="18" charset="0"/>
              </a:rPr>
              <a:t>放在片内</a:t>
            </a:r>
            <a:r>
              <a:rPr kumimoji="1" lang="en-US" altLang="zh-CN" sz="2400" b="1">
                <a:latin typeface="Times New Roman" pitchFamily="18" charset="0"/>
              </a:rPr>
              <a:t>RAM</a:t>
            </a:r>
            <a:r>
              <a:rPr kumimoji="1" lang="zh-CN" altLang="en-US" sz="2400" b="1">
                <a:latin typeface="Times New Roman" pitchFamily="18" charset="0"/>
              </a:rPr>
              <a:t>的</a:t>
            </a:r>
            <a:r>
              <a:rPr kumimoji="1" lang="en-US" altLang="zh-CN" sz="2400" b="1">
                <a:latin typeface="Times New Roman" pitchFamily="18" charset="0"/>
              </a:rPr>
              <a:t>20H</a:t>
            </a:r>
            <a:r>
              <a:rPr kumimoji="1" lang="zh-CN" altLang="en-US" sz="2400" b="1">
                <a:latin typeface="Times New Roman" pitchFamily="18" charset="0"/>
              </a:rPr>
              <a:t>单元</a:t>
            </a:r>
            <a:r>
              <a:rPr kumimoji="1" lang="en-US" altLang="zh-CN" sz="2400" b="1">
                <a:latin typeface="Times New Roman" pitchFamily="18" charset="0"/>
              </a:rPr>
              <a:t>,</a:t>
            </a:r>
            <a:r>
              <a:rPr kumimoji="1" lang="zh-CN" altLang="en-US" sz="2400" b="1">
                <a:latin typeface="Times New Roman" pitchFamily="18" charset="0"/>
              </a:rPr>
              <a:t>其值为</a:t>
            </a:r>
            <a:r>
              <a:rPr kumimoji="1" lang="en-US" altLang="zh-CN" sz="2400" b="1">
                <a:latin typeface="Times New Roman" pitchFamily="18" charset="0"/>
              </a:rPr>
              <a:t>00H~05H</a:t>
            </a:r>
            <a:r>
              <a:rPr kumimoji="1" lang="zh-CN" altLang="en-US" sz="2400" b="1">
                <a:latin typeface="Times New Roman" pitchFamily="18" charset="0"/>
              </a:rPr>
              <a:t>之间</a:t>
            </a:r>
            <a:r>
              <a:rPr kumimoji="1" lang="en-US" altLang="zh-CN" sz="2400" b="1">
                <a:latin typeface="Times New Roman" pitchFamily="18" charset="0"/>
              </a:rPr>
              <a:t>, 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Y</a:t>
            </a:r>
            <a:r>
              <a:rPr kumimoji="1" lang="zh-CN" altLang="en-US" sz="2400" b="1">
                <a:latin typeface="Times New Roman" pitchFamily="18" charset="0"/>
              </a:rPr>
              <a:t>在片内</a:t>
            </a:r>
            <a:r>
              <a:rPr kumimoji="1" lang="en-US" altLang="zh-CN" sz="2400" b="1">
                <a:latin typeface="Times New Roman" pitchFamily="18" charset="0"/>
              </a:rPr>
              <a:t>RAM</a:t>
            </a:r>
            <a:r>
              <a:rPr kumimoji="1" lang="zh-CN" altLang="en-US" sz="2400" b="1">
                <a:latin typeface="Times New Roman" pitchFamily="18" charset="0"/>
              </a:rPr>
              <a:t>的</a:t>
            </a:r>
            <a:r>
              <a:rPr kumimoji="1" lang="en-US" altLang="zh-CN" sz="2400" b="1">
                <a:latin typeface="Times New Roman" pitchFamily="18" charset="0"/>
              </a:rPr>
              <a:t>21H</a:t>
            </a:r>
            <a:r>
              <a:rPr kumimoji="1" lang="zh-CN" altLang="en-US" sz="2400" b="1">
                <a:latin typeface="Times New Roman" pitchFamily="18" charset="0"/>
              </a:rPr>
              <a:t>单元，</a:t>
            </a:r>
            <a:r>
              <a:rPr kumimoji="1" lang="zh-CN" altLang="en-US" sz="2400" b="1">
                <a:latin typeface="Garamond" pitchFamily="18" charset="0"/>
              </a:rPr>
              <a:t>在程序存储器安排一张平方表，</a:t>
            </a:r>
            <a:r>
              <a:rPr kumimoji="1" lang="zh-CN" altLang="en-US" sz="2400" b="1">
                <a:latin typeface="Times New Roman" pitchFamily="18" charset="0"/>
              </a:rPr>
              <a:t>通过</a:t>
            </a:r>
            <a:r>
              <a:rPr kumimoji="1" lang="zh-CN" altLang="en-US" sz="2400" b="1">
                <a:solidFill>
                  <a:srgbClr val="FF5050"/>
                </a:solidFill>
                <a:latin typeface="Times New Roman" pitchFamily="18" charset="0"/>
              </a:rPr>
              <a:t>查表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求 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Y=X</a:t>
            </a:r>
            <a:r>
              <a:rPr lang="en-US" altLang="zh-CN" sz="2400" b="1" baseline="36000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  </a:t>
            </a:r>
            <a:r>
              <a:rPr lang="zh-CN" altLang="en-US" sz="2400" b="1">
                <a:latin typeface="Garamond" pitchFamily="18" charset="0"/>
              </a:rPr>
              <a:t>。</a:t>
            </a:r>
            <a:endParaRPr kumimoji="1" lang="zh-CN" altLang="en-US" sz="2400" b="1">
              <a:latin typeface="Garamond" pitchFamily="18" charset="0"/>
            </a:endParaRPr>
          </a:p>
        </p:txBody>
      </p:sp>
      <p:sp>
        <p:nvSpPr>
          <p:cNvPr id="30750" name="Text Box 30"/>
          <p:cNvSpPr txBox="1">
            <a:spLocks noChangeArrowheads="1"/>
          </p:cNvSpPr>
          <p:nvPr/>
        </p:nvSpPr>
        <p:spPr bwMode="auto">
          <a:xfrm>
            <a:off x="468313" y="3141663"/>
            <a:ext cx="5545137" cy="255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2000" b="1">
                <a:latin typeface="Times New Roman" pitchFamily="18" charset="0"/>
              </a:rPr>
              <a:t>           ORG  0000H</a:t>
            </a:r>
            <a:endParaRPr kumimoji="1" lang="en-US" altLang="zh-CN" sz="2000" b="1">
              <a:latin typeface="Times New Roman" pitchFamily="18" charset="0"/>
            </a:endParaRPr>
          </a:p>
          <a:p>
            <a:r>
              <a:rPr kumimoji="1" lang="en-US" altLang="zh-CN" sz="2000" b="1">
                <a:latin typeface="Times New Roman" pitchFamily="18" charset="0"/>
              </a:rPr>
              <a:t>           MOV  DPTR,#TAB </a:t>
            </a:r>
            <a:endParaRPr kumimoji="1" lang="en-US" altLang="zh-CN" sz="2000" b="1">
              <a:latin typeface="Times New Roman" pitchFamily="18" charset="0"/>
            </a:endParaRPr>
          </a:p>
          <a:p>
            <a:r>
              <a:rPr kumimoji="1" lang="en-US" altLang="zh-CN" sz="2000" b="1">
                <a:latin typeface="Times New Roman" pitchFamily="18" charset="0"/>
              </a:rPr>
              <a:t>           MOV A, 20H                  </a:t>
            </a:r>
            <a:r>
              <a:rPr kumimoji="1" lang="zh-CN" altLang="en-US" sz="2000" b="1">
                <a:latin typeface="Times New Roman" pitchFamily="18" charset="0"/>
              </a:rPr>
              <a:t>；取</a:t>
            </a:r>
            <a:r>
              <a:rPr kumimoji="1" lang="en-US" altLang="zh-CN" sz="2000" b="1">
                <a:latin typeface="Times New Roman" pitchFamily="18" charset="0"/>
              </a:rPr>
              <a:t>X</a:t>
            </a:r>
            <a:endParaRPr kumimoji="1" lang="en-US" altLang="zh-CN" sz="2000" b="1">
              <a:latin typeface="Times New Roman" pitchFamily="18" charset="0"/>
            </a:endParaRPr>
          </a:p>
          <a:p>
            <a:r>
              <a:rPr kumimoji="1" lang="en-US" altLang="zh-CN" sz="2000" b="1">
                <a:latin typeface="Times New Roman" pitchFamily="18" charset="0"/>
              </a:rPr>
              <a:t>          </a:t>
            </a:r>
            <a:r>
              <a:rPr kumimoji="1" lang="en-US" altLang="zh-CN" sz="2000" b="1">
                <a:solidFill>
                  <a:srgbClr val="FF5050"/>
                </a:solidFill>
                <a:latin typeface="Times New Roman" pitchFamily="18" charset="0"/>
              </a:rPr>
              <a:t> MOVC</a:t>
            </a:r>
            <a:r>
              <a:rPr kumimoji="1" lang="en-US" altLang="zh-CN" sz="2000" b="1">
                <a:latin typeface="Times New Roman" pitchFamily="18" charset="0"/>
              </a:rPr>
              <a:t> A,@A+DPTR    ;  </a:t>
            </a:r>
            <a:r>
              <a:rPr kumimoji="1" lang="zh-CN" altLang="en-US" sz="2000" b="1">
                <a:latin typeface="Times New Roman" pitchFamily="18" charset="0"/>
              </a:rPr>
              <a:t>查表</a:t>
            </a:r>
            <a:endParaRPr kumimoji="1" lang="zh-CN" altLang="en-US" sz="2000" b="1">
              <a:latin typeface="Times New Roman" pitchFamily="18" charset="0"/>
            </a:endParaRPr>
          </a:p>
          <a:p>
            <a:r>
              <a:rPr kumimoji="1" lang="zh-CN" altLang="en-US" sz="2000" b="1">
                <a:latin typeface="Times New Roman" pitchFamily="18" charset="0"/>
              </a:rPr>
              <a:t>           </a:t>
            </a:r>
            <a:r>
              <a:rPr kumimoji="1" lang="en-US" altLang="zh-CN" sz="2000" b="1">
                <a:latin typeface="Times New Roman" pitchFamily="18" charset="0"/>
              </a:rPr>
              <a:t>MOV 21H,A                    ; </a:t>
            </a:r>
            <a:r>
              <a:rPr kumimoji="1" lang="zh-CN" altLang="en-US" sz="2000" b="1">
                <a:latin typeface="Times New Roman" pitchFamily="18" charset="0"/>
              </a:rPr>
              <a:t>存于</a:t>
            </a:r>
            <a:r>
              <a:rPr kumimoji="1" lang="en-US" altLang="zh-CN" sz="2000" b="1">
                <a:latin typeface="Times New Roman" pitchFamily="18" charset="0"/>
              </a:rPr>
              <a:t>Y</a:t>
            </a:r>
            <a:endParaRPr kumimoji="1" lang="en-US" altLang="zh-CN" sz="2000" b="1">
              <a:latin typeface="Times New Roman" pitchFamily="18" charset="0"/>
            </a:endParaRPr>
          </a:p>
          <a:p>
            <a:r>
              <a:rPr kumimoji="1" lang="en-US" altLang="zh-CN" sz="2000" b="1">
                <a:latin typeface="Times New Roman" pitchFamily="18" charset="0"/>
              </a:rPr>
              <a:t>           SJMP $</a:t>
            </a:r>
            <a:endParaRPr kumimoji="1" lang="en-US" altLang="zh-CN" sz="2000" b="1">
              <a:latin typeface="Times New Roman" pitchFamily="18" charset="0"/>
            </a:endParaRPr>
          </a:p>
          <a:p>
            <a:r>
              <a:rPr kumimoji="1" lang="en-US" altLang="zh-CN" sz="2000" b="1">
                <a:latin typeface="Times New Roman" pitchFamily="18" charset="0"/>
              </a:rPr>
              <a:t>TAB: DB 00H,01H,04H,09H,16H,25H </a:t>
            </a:r>
            <a:endParaRPr kumimoji="1" lang="en-US" altLang="zh-CN" sz="2000" b="1">
              <a:latin typeface="Times New Roman" pitchFamily="18" charset="0"/>
            </a:endParaRPr>
          </a:p>
          <a:p>
            <a:r>
              <a:rPr kumimoji="1" lang="en-US" altLang="zh-CN" sz="2000" b="1">
                <a:latin typeface="Times New Roman" pitchFamily="18" charset="0"/>
              </a:rPr>
              <a:t>           END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0751" name="Text Box 31"/>
          <p:cNvSpPr txBox="1">
            <a:spLocks noChangeArrowheads="1"/>
          </p:cNvSpPr>
          <p:nvPr/>
        </p:nvSpPr>
        <p:spPr bwMode="auto">
          <a:xfrm>
            <a:off x="0" y="1700213"/>
            <a:ext cx="9144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400" b="1">
                <a:latin typeface="Times New Roman" pitchFamily="18" charset="0"/>
              </a:rPr>
              <a:t>表首地址为</a:t>
            </a:r>
            <a:r>
              <a:rPr kumimoji="1" lang="en-US" altLang="zh-CN" sz="2400" b="1">
                <a:latin typeface="Times New Roman" pitchFamily="18" charset="0"/>
              </a:rPr>
              <a:t>TAB</a:t>
            </a:r>
            <a:r>
              <a:rPr kumimoji="1" lang="zh-CN" altLang="en-US" sz="2400" b="1">
                <a:latin typeface="Times New Roman" pitchFamily="18" charset="0"/>
              </a:rPr>
              <a:t>，以</a:t>
            </a:r>
            <a:r>
              <a:rPr kumimoji="1" lang="en-US" altLang="zh-CN" sz="2400" b="1">
                <a:latin typeface="Times New Roman" pitchFamily="18" charset="0"/>
              </a:rPr>
              <a:t>DPTR</a:t>
            </a:r>
            <a:r>
              <a:rPr kumimoji="1" lang="zh-CN" altLang="en-US" sz="2400" b="1">
                <a:latin typeface="Times New Roman" pitchFamily="18" charset="0"/>
              </a:rPr>
              <a:t>指向表首址，利用查表指令</a:t>
            </a:r>
            <a:r>
              <a:rPr kumimoji="1" lang="en-US" altLang="zh-CN" sz="2400" b="1">
                <a:latin typeface="Times New Roman" pitchFamily="18" charset="0"/>
              </a:rPr>
              <a:t>MOVC A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</a:rPr>
              <a:t>@A+DPTR</a:t>
            </a:r>
            <a:r>
              <a:rPr kumimoji="1" lang="zh-CN" altLang="en-US" sz="2400" b="1">
                <a:latin typeface="Times New Roman" pitchFamily="18" charset="0"/>
              </a:rPr>
              <a:t>，即可求得。</a:t>
            </a:r>
            <a:endParaRPr kumimoji="1" lang="zh-CN" altLang="en-US" sz="2400" b="1">
              <a:latin typeface="Times New Roman" pitchFamily="18" charset="0"/>
            </a:endParaRPr>
          </a:p>
          <a:p>
            <a:r>
              <a:rPr kumimoji="1" lang="zh-CN" altLang="en-US" sz="2400" b="1">
                <a:latin typeface="Times New Roman" pitchFamily="18" charset="0"/>
              </a:rPr>
              <a:t>表中数据用</a:t>
            </a:r>
            <a:r>
              <a:rPr kumimoji="1" lang="en-US" altLang="zh-CN" sz="2400" b="1">
                <a:latin typeface="Times New Roman" pitchFamily="18" charset="0"/>
              </a:rPr>
              <a:t>BCD</a:t>
            </a:r>
            <a:r>
              <a:rPr kumimoji="1" lang="zh-CN" altLang="en-US" sz="2400" b="1">
                <a:latin typeface="Times New Roman" pitchFamily="18" charset="0"/>
              </a:rPr>
              <a:t>码存放。</a:t>
            </a:r>
            <a:endParaRPr kumimoji="1" lang="zh-CN" altLang="en-US" sz="2400" b="1">
              <a:latin typeface="Times New Roman" pitchFamily="18" charset="0"/>
            </a:endParaRPr>
          </a:p>
          <a:p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30752" name="Text Box 32"/>
          <p:cNvSpPr txBox="1">
            <a:spLocks noChangeArrowheads="1"/>
          </p:cNvSpPr>
          <p:nvPr/>
        </p:nvSpPr>
        <p:spPr bwMode="auto">
          <a:xfrm>
            <a:off x="0" y="6092825"/>
            <a:ext cx="644366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 b="1">
                <a:solidFill>
                  <a:schemeClr val="bg1"/>
                </a:solidFill>
                <a:latin typeface="Times New Roman" pitchFamily="18" charset="0"/>
              </a:rPr>
              <a:t>如果平方值为两个字节，程序应如何编。</a:t>
            </a:r>
            <a:endParaRPr kumimoji="1" lang="zh-CN" altLang="en-US" sz="2000" b="1">
              <a:solidFill>
                <a:schemeClr val="bg1"/>
              </a:solidFill>
              <a:latin typeface="Times New Roman" pitchFamily="18" charset="0"/>
            </a:endParaRPr>
          </a:p>
        </p:txBody>
      </p:sp>
      <p:grpSp>
        <p:nvGrpSpPr>
          <p:cNvPr id="20513" name="Group 33"/>
          <p:cNvGrpSpPr/>
          <p:nvPr/>
        </p:nvGrpSpPr>
        <p:grpSpPr bwMode="auto">
          <a:xfrm>
            <a:off x="6173788" y="5900738"/>
            <a:ext cx="1730375" cy="731589"/>
            <a:chOff x="3787" y="3611"/>
            <a:chExt cx="1090" cy="600"/>
          </a:xfrm>
        </p:grpSpPr>
        <p:sp>
          <p:nvSpPr>
            <p:cNvPr id="20514" name="Text Box 34"/>
            <p:cNvSpPr txBox="1">
              <a:spLocks noChangeArrowheads="1"/>
            </p:cNvSpPr>
            <p:nvPr/>
          </p:nvSpPr>
          <p:spPr bwMode="auto">
            <a:xfrm>
              <a:off x="3787" y="3884"/>
              <a:ext cx="680" cy="327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rgbClr val="FF3399"/>
                  </a:solidFill>
                  <a:latin typeface="Times New Roman" pitchFamily="18" charset="0"/>
                </a:rPr>
                <a:t>DPTR</a:t>
              </a:r>
              <a:endParaRPr kumimoji="1" lang="en-US" altLang="zh-CN" sz="2000" b="1">
                <a:solidFill>
                  <a:srgbClr val="FF3399"/>
                </a:solidFill>
                <a:latin typeface="Times New Roman" pitchFamily="18" charset="0"/>
              </a:endParaRPr>
            </a:p>
          </p:txBody>
        </p:sp>
        <p:sp>
          <p:nvSpPr>
            <p:cNvPr id="20515" name="Text Box 35"/>
            <p:cNvSpPr txBox="1">
              <a:spLocks noChangeArrowheads="1"/>
            </p:cNvSpPr>
            <p:nvPr/>
          </p:nvSpPr>
          <p:spPr bwMode="auto">
            <a:xfrm>
              <a:off x="4604" y="3884"/>
              <a:ext cx="273" cy="327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rgbClr val="FF3399"/>
                  </a:solidFill>
                  <a:latin typeface="Times New Roman" pitchFamily="18" charset="0"/>
                </a:rPr>
                <a:t>A</a:t>
              </a:r>
              <a:endParaRPr kumimoji="1" lang="en-US" altLang="zh-CN" sz="2000" b="1">
                <a:solidFill>
                  <a:srgbClr val="FF3399"/>
                </a:solidFill>
                <a:latin typeface="Times New Roman" pitchFamily="18" charset="0"/>
              </a:endParaRPr>
            </a:p>
          </p:txBody>
        </p:sp>
        <p:sp>
          <p:nvSpPr>
            <p:cNvPr id="20516" name="Line 36"/>
            <p:cNvSpPr>
              <a:spLocks noChangeShapeType="1"/>
            </p:cNvSpPr>
            <p:nvPr/>
          </p:nvSpPr>
          <p:spPr bwMode="auto">
            <a:xfrm flipV="1">
              <a:off x="4195" y="3611"/>
              <a:ext cx="0" cy="27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7" name="Line 37"/>
            <p:cNvSpPr>
              <a:spLocks noChangeShapeType="1"/>
            </p:cNvSpPr>
            <p:nvPr/>
          </p:nvSpPr>
          <p:spPr bwMode="auto">
            <a:xfrm flipV="1">
              <a:off x="4694" y="3612"/>
              <a:ext cx="0" cy="26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82"/>
    </mc:Choice>
    <mc:Fallback>
      <p:transition spd="slow" advTm="114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509" grpId="0"/>
      <p:bldP spid="30750" grpId="0"/>
      <p:bldP spid="30751" grpId="0"/>
      <p:bldP spid="307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8626475" cy="571500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3-4 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分解压缩式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BCD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码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使其成为非压缩式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BCD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码。</a:t>
            </a:r>
            <a:b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如把 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65H→06H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05H,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见图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9413" y="1268413"/>
            <a:ext cx="5705475" cy="2822575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ORG 0000H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R0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#40H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；设指针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@R0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；取一个字节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R2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；暂存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ANL	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#0FH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；清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高半字节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INC	  R0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@R0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  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；保存数据个位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1527" name="Group 23"/>
          <p:cNvGraphicFramePr>
            <a:graphicFrameLocks noGrp="1"/>
          </p:cNvGraphicFramePr>
          <p:nvPr/>
        </p:nvGraphicFramePr>
        <p:xfrm>
          <a:off x="6156325" y="1052513"/>
          <a:ext cx="2284413" cy="1936767"/>
        </p:xfrm>
        <a:graphic>
          <a:graphicData uri="http://schemas.openxmlformats.org/drawingml/2006/table">
            <a:tbl>
              <a:tblPr/>
              <a:tblGrid>
                <a:gridCol w="989013"/>
                <a:gridCol w="1295400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片内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RAM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8" marB="4572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cPr/>
                </a:tc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42H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41H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40H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65H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28" marB="45728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395288" y="4076700"/>
            <a:ext cx="63214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R2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SWAP A	  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；十位换到低半字节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ANL	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#0FH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INC	  R0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	  @R0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A	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；保存数据十位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SJMP  $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7421563" y="1895475"/>
            <a:ext cx="990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05H</a:t>
            </a:r>
            <a:endParaRPr lang="en-US" altLang="zh-CN" sz="2800" b="1"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7251700" y="1403350"/>
            <a:ext cx="1331913" cy="495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06H</a:t>
            </a:r>
            <a:endParaRPr lang="en-US" altLang="zh-CN" sz="2800" b="1"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 advTm="83890">
    <p:checker/>
    <p:sndAc>
      <p:stSnd>
        <p:snd r:embed="rId5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507" grpId="0" autoUpdateAnimBg="0" build="p"/>
      <p:bldP spid="31764" grpId="0" autoUpdateAnimBg="0" build="p"/>
      <p:bldP spid="31765" grpId="0" autoUpdateAnimBg="0"/>
      <p:bldP spid="3176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170986" y="188640"/>
            <a:ext cx="8915400" cy="16561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3.4 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分支程序的设计</a:t>
            </a:r>
            <a:br>
              <a:rPr lang="zh-CN" altLang="en-US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</a:t>
            </a: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由条件转移指令构成程序判断框部分，形成分支结构，通常转移条件取决标志位。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</p:txBody>
      </p:sp>
      <p:sp>
        <p:nvSpPr>
          <p:cNvPr id="70690" name="Rectangle 34"/>
          <p:cNvSpPr>
            <a:spLocks noChangeArrowheads="1"/>
          </p:cNvSpPr>
          <p:nvPr/>
        </p:nvSpPr>
        <p:spPr bwMode="auto">
          <a:xfrm>
            <a:off x="179388" y="2276872"/>
            <a:ext cx="8569325" cy="360067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lnSpc>
                <a:spcPct val="123000"/>
              </a:lnSpc>
              <a:spcBef>
                <a:spcPts val="6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3-5】 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在内部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RAM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40H</a:t>
            </a:r>
            <a:r>
              <a:rPr lang="zh-CN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41H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地址单元中，有 </a:t>
            </a:r>
            <a:r>
              <a:rPr lang="en-US" altLang="zh-CN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个无符号数，试编程比较这两数的大小，将大数存于内部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RAM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单元，小数存于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单元，如两数相等，则分别送入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地址单元。</a:t>
            </a:r>
            <a:endParaRPr lang="zh-CN" altLang="en-US" sz="3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lnSpc>
                <a:spcPct val="123000"/>
              </a:lnSpc>
              <a:spcBef>
                <a:spcPts val="6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3000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分析：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采用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CJNE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指令，即可以判断相等与否，还可以通过</a:t>
            </a:r>
            <a:r>
              <a:rPr lang="en-US" altLang="zh-CN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CY</a:t>
            </a:r>
            <a:r>
              <a:rPr lang="zh-CN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标志判断大小，程序如下：</a:t>
            </a:r>
            <a:endParaRPr lang="zh-CN" altLang="en-US" sz="3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 advTm="48399">
    <p:checker/>
    <p:sndAc>
      <p:stSnd>
        <p:snd r:embed="rId5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0658" grpId="0" advAuto="0" autoUpdateAnimBg="0" build="p"/>
      <p:bldP spid="706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709613"/>
            <a:ext cx="8812213" cy="6148387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ORG    0000H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MOV    A, 40H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CJNE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A, 41H, NEQ	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两数不等转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NEQ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MOV    GR, A	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两数相等，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单元均存此数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  LE, A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SJMP  $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NEQ:  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JC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LESS		    ;A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小则转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LESS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	MOV    GR, A	    ;A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大，大数存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	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  LE, 41H	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小数存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SJMP   $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LESS:   MOV    LE, A	    ;A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小，小数存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		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  GR, 41H	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大数存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单元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SJMP   $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END  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27"/>
    </mc:Choice>
    <mc:Fallback>
      <p:transition spd="slow" advTm="32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33400"/>
            <a:ext cx="8229600" cy="5597525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/>
              <a:t>[</a:t>
            </a:r>
            <a:r>
              <a:rPr lang="zh-CN" altLang="en-US" sz="2800" b="1"/>
              <a:t>例 </a:t>
            </a:r>
            <a:r>
              <a:rPr lang="en-US" altLang="zh-CN" sz="2800" b="1"/>
              <a:t>3-6】 </a:t>
            </a:r>
            <a:r>
              <a:rPr lang="zh-CN" altLang="en-US" sz="2800" b="1"/>
              <a:t>设变量</a:t>
            </a:r>
            <a:r>
              <a:rPr lang="en-US" altLang="zh-CN" sz="2800" b="1"/>
              <a:t>X</a:t>
            </a:r>
            <a:r>
              <a:rPr lang="zh-CN" altLang="en-US" sz="2800" b="1"/>
              <a:t>以补码形式存放在片内</a:t>
            </a:r>
            <a:r>
              <a:rPr lang="en-US" altLang="zh-CN" sz="2800" b="1"/>
              <a:t>RAM</a:t>
            </a:r>
            <a:r>
              <a:rPr lang="zh-CN" altLang="en-US" sz="2800" b="1"/>
              <a:t>的</a:t>
            </a:r>
            <a:r>
              <a:rPr lang="en-US" altLang="zh-CN" sz="2800" b="1"/>
              <a:t>30H</a:t>
            </a:r>
            <a:r>
              <a:rPr lang="zh-CN" altLang="en-US" sz="2800" b="1"/>
              <a:t>单元， 函数</a:t>
            </a:r>
            <a:r>
              <a:rPr lang="en-US" altLang="zh-CN" sz="2800" b="1"/>
              <a:t>Y</a:t>
            </a:r>
            <a:r>
              <a:rPr lang="zh-CN" altLang="en-US" sz="2800" b="1"/>
              <a:t>与</a:t>
            </a:r>
            <a:r>
              <a:rPr lang="en-US" altLang="zh-CN" sz="2800" b="1"/>
              <a:t>X</a:t>
            </a:r>
            <a:r>
              <a:rPr lang="zh-CN" altLang="en-US" sz="2800" b="1"/>
              <a:t>有如下关系式：</a:t>
            </a:r>
            <a:endParaRPr lang="zh-CN" altLang="en-US" sz="2800" b="1"/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/>
              <a:t>        			</a:t>
            </a:r>
            <a:r>
              <a:rPr lang="en-US" altLang="zh-CN" sz="2800" b="1"/>
              <a:t>X      X&gt;0</a:t>
            </a:r>
            <a:endParaRPr lang="en-US" altLang="zh-CN" sz="2800" b="1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/>
              <a:t>			Y=   20H   X=0</a:t>
            </a:r>
            <a:endParaRPr lang="en-US" altLang="zh-CN" sz="2800" b="1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/>
              <a:t>                        X+5   X&lt;0</a:t>
            </a:r>
            <a:endParaRPr lang="en-US" altLang="zh-CN" sz="2800" b="1"/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/>
              <a:t>试编制程序，根据</a:t>
            </a:r>
            <a:r>
              <a:rPr lang="en-US" altLang="zh-CN" sz="2800" b="1"/>
              <a:t>X</a:t>
            </a:r>
            <a:r>
              <a:rPr lang="zh-CN" altLang="en-US" sz="2800" b="1"/>
              <a:t>的取值求出</a:t>
            </a:r>
            <a:r>
              <a:rPr lang="en-US" altLang="zh-CN" sz="2800" b="1"/>
              <a:t>Y</a:t>
            </a:r>
            <a:r>
              <a:rPr lang="zh-CN" altLang="en-US" sz="2800" b="1"/>
              <a:t>，并放回原单元。</a:t>
            </a:r>
            <a:endParaRPr lang="zh-CN" altLang="en-US" sz="2800" b="1"/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3399"/>
                </a:solidFill>
              </a:rPr>
              <a:t>分析：</a:t>
            </a:r>
            <a:r>
              <a:rPr lang="zh-CN" altLang="en-US" sz="2800" b="1"/>
              <a:t> 取出变量后进行取值范围的判断，对符号的判断可用位操作类指令，也可用逻辑运算类指令，本例用逻辑运算指令，程序框图及程序如下：</a:t>
            </a:r>
            <a:endParaRPr lang="zh-CN" altLang="en-US" sz="2800" b="1"/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 flipH="1">
            <a:off x="3048000" y="1676400"/>
            <a:ext cx="152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3048000" y="17526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>
            <a:off x="2895600" y="2209800"/>
            <a:ext cx="152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2895600" y="2286000"/>
            <a:ext cx="1524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3048000" y="2438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3048000" y="2895600"/>
            <a:ext cx="152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3"/>
    </mc:Choice>
    <mc:Fallback>
      <p:transition spd="slow" advTm="1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2"/>
          <p:cNvSpPr>
            <a:spLocks noChangeArrowheads="1"/>
          </p:cNvSpPr>
          <p:nvPr/>
        </p:nvSpPr>
        <p:spPr bwMode="auto">
          <a:xfrm>
            <a:off x="3562350" y="838200"/>
            <a:ext cx="1109663" cy="304800"/>
          </a:xfrm>
          <a:prstGeom prst="flowChartTerminator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00000C"/>
                </a:solidFill>
              </a:rPr>
              <a:t>开始</a:t>
            </a:r>
            <a:endParaRPr lang="zh-CN" altLang="en-US" b="1">
              <a:solidFill>
                <a:srgbClr val="00000C"/>
              </a:solidFill>
            </a:endParaRPr>
          </a:p>
        </p:txBody>
      </p:sp>
      <p:sp>
        <p:nvSpPr>
          <p:cNvPr id="25603" name="AutoShape 3"/>
          <p:cNvSpPr>
            <a:spLocks noChangeArrowheads="1"/>
          </p:cNvSpPr>
          <p:nvPr/>
        </p:nvSpPr>
        <p:spPr bwMode="auto">
          <a:xfrm>
            <a:off x="3214688" y="1524000"/>
            <a:ext cx="1804987" cy="381000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00000C"/>
                </a:solidFill>
              </a:rPr>
              <a:t>（</a:t>
            </a:r>
            <a:r>
              <a:rPr lang="en-US" altLang="zh-CN" b="1">
                <a:solidFill>
                  <a:srgbClr val="00000C"/>
                </a:solidFill>
              </a:rPr>
              <a:t>30H</a:t>
            </a:r>
            <a:r>
              <a:rPr lang="zh-CN" altLang="en-US" b="1">
                <a:solidFill>
                  <a:srgbClr val="00000C"/>
                </a:solidFill>
              </a:rPr>
              <a:t>）     </a:t>
            </a:r>
            <a:r>
              <a:rPr lang="en-US" altLang="zh-CN" b="1">
                <a:solidFill>
                  <a:srgbClr val="00000C"/>
                </a:solidFill>
              </a:rPr>
              <a:t>A</a:t>
            </a:r>
            <a:endParaRPr lang="en-US" altLang="zh-CN" b="1">
              <a:solidFill>
                <a:srgbClr val="00000C"/>
              </a:solidFill>
            </a:endParaRPr>
          </a:p>
        </p:txBody>
      </p:sp>
      <p:sp>
        <p:nvSpPr>
          <p:cNvPr id="25604" name="AutoShape 4"/>
          <p:cNvSpPr>
            <a:spLocks noChangeArrowheads="1"/>
          </p:cNvSpPr>
          <p:nvPr/>
        </p:nvSpPr>
        <p:spPr bwMode="auto">
          <a:xfrm>
            <a:off x="3006725" y="2286000"/>
            <a:ext cx="2151063" cy="533400"/>
          </a:xfrm>
          <a:prstGeom prst="flowChartDecis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C"/>
                </a:solidFill>
              </a:rPr>
              <a:t>A = 00H</a:t>
            </a:r>
            <a:endParaRPr lang="en-US" altLang="zh-CN" b="1">
              <a:solidFill>
                <a:srgbClr val="00000C"/>
              </a:solidFill>
            </a:endParaRPr>
          </a:p>
        </p:txBody>
      </p:sp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3076575" y="3200400"/>
            <a:ext cx="2011363" cy="533400"/>
          </a:xfrm>
          <a:prstGeom prst="flowChartDecis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C"/>
                </a:solidFill>
              </a:rPr>
              <a:t>A &gt; 00H</a:t>
            </a:r>
            <a:endParaRPr lang="en-US" altLang="zh-CN" b="1">
              <a:solidFill>
                <a:srgbClr val="00000C"/>
              </a:solidFill>
            </a:endParaRPr>
          </a:p>
        </p:txBody>
      </p:sp>
      <p:sp>
        <p:nvSpPr>
          <p:cNvPr id="25606" name="AutoShape 6"/>
          <p:cNvSpPr>
            <a:spLocks noChangeArrowheads="1"/>
          </p:cNvSpPr>
          <p:nvPr/>
        </p:nvSpPr>
        <p:spPr bwMode="auto">
          <a:xfrm>
            <a:off x="2986088" y="4114800"/>
            <a:ext cx="2257425" cy="381000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C"/>
                </a:solidFill>
              </a:rPr>
              <a:t>(30H) +05H       (30H)</a:t>
            </a:r>
            <a:endParaRPr lang="en-US" altLang="zh-CN" b="1">
              <a:solidFill>
                <a:srgbClr val="00000C"/>
              </a:solidFill>
            </a:endParaRPr>
          </a:p>
        </p:txBody>
      </p:sp>
      <p:sp>
        <p:nvSpPr>
          <p:cNvPr id="25607" name="AutoShape 7"/>
          <p:cNvSpPr>
            <a:spLocks noChangeArrowheads="1"/>
          </p:cNvSpPr>
          <p:nvPr/>
        </p:nvSpPr>
        <p:spPr bwMode="auto">
          <a:xfrm>
            <a:off x="3562350" y="4876800"/>
            <a:ext cx="1109663" cy="304800"/>
          </a:xfrm>
          <a:prstGeom prst="flowChartTerminator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00000C"/>
                </a:solidFill>
              </a:rPr>
              <a:t>结束</a:t>
            </a:r>
            <a:endParaRPr lang="zh-CN" altLang="en-US" b="1">
              <a:solidFill>
                <a:srgbClr val="00000C"/>
              </a:solidFill>
            </a:endParaRP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5435600" y="3276600"/>
            <a:ext cx="1803400" cy="381000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C"/>
                </a:solidFill>
              </a:rPr>
              <a:t>20H       (30H)</a:t>
            </a:r>
            <a:endParaRPr lang="en-US" altLang="zh-CN" b="1">
              <a:solidFill>
                <a:srgbClr val="00000C"/>
              </a:solidFill>
            </a:endParaRPr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4116388" y="114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4116388" y="190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4116388" y="2819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16388" y="3733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116388" y="4495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57788" y="2547938"/>
            <a:ext cx="1109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6267450" y="25431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267450" y="3657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H="1">
            <a:off x="4116388" y="4724400"/>
            <a:ext cx="2151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flipH="1">
            <a:off x="2590800" y="3476625"/>
            <a:ext cx="48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2590800" y="3443288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>
            <a:off x="2590800" y="4724400"/>
            <a:ext cx="1525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5337175" y="21336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3399"/>
                </a:solidFill>
              </a:rPr>
              <a:t>Y</a:t>
            </a:r>
            <a:endParaRPr lang="en-US" altLang="zh-CN" b="1">
              <a:solidFill>
                <a:srgbClr val="FF3399"/>
              </a:solidFill>
            </a:endParaRPr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4157663" y="28336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3399"/>
                </a:solidFill>
              </a:rPr>
              <a:t>N</a:t>
            </a:r>
            <a:endParaRPr lang="en-US" altLang="zh-CN" b="1">
              <a:solidFill>
                <a:srgbClr val="FF3399"/>
              </a:solidFill>
            </a:endParaRP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2700338" y="3138488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3399"/>
                </a:solidFill>
              </a:rPr>
              <a:t>Y</a:t>
            </a:r>
            <a:endParaRPr lang="en-US" altLang="zh-CN" b="1">
              <a:solidFill>
                <a:srgbClr val="FF3399"/>
              </a:solidFill>
            </a:endParaRPr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4116388" y="37480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3399"/>
                </a:solidFill>
              </a:rPr>
              <a:t>N</a:t>
            </a:r>
            <a:endParaRPr lang="en-US" altLang="zh-CN" b="1">
              <a:solidFill>
                <a:srgbClr val="FF3399"/>
              </a:solidFill>
            </a:endParaRPr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>
            <a:off x="6081713" y="3462338"/>
            <a:ext cx="358775" cy="0"/>
          </a:xfrm>
          <a:prstGeom prst="line">
            <a:avLst/>
          </a:prstGeom>
          <a:noFill/>
          <a:ln w="38100">
            <a:solidFill>
              <a:srgbClr val="00000C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4267200" y="4300538"/>
            <a:ext cx="358775" cy="0"/>
          </a:xfrm>
          <a:prstGeom prst="line">
            <a:avLst/>
          </a:prstGeom>
          <a:noFill/>
          <a:ln w="38100">
            <a:solidFill>
              <a:srgbClr val="00000C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4267200" y="1719263"/>
            <a:ext cx="358775" cy="0"/>
          </a:xfrm>
          <a:prstGeom prst="line">
            <a:avLst/>
          </a:prstGeom>
          <a:noFill/>
          <a:ln w="38100">
            <a:solidFill>
              <a:srgbClr val="00000C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"/>
    </mc:Choice>
    <mc:Fallback>
      <p:transition spd="slow" advTm="3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620713"/>
            <a:ext cx="8229600" cy="5445125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ORG    0000H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MOV    A, 30H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</a:t>
            </a: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JZ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NEXT		;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判断是否为零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ANL     A, #80H	;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判断符号位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	          </a:t>
            </a: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JZ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ED		;X&gt;0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转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ED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MOV    A, #05H	;X&lt;0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完成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X+5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ADD     A, 30H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MOV    30H, A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</a:t>
            </a:r>
            <a:r>
              <a:rPr lang="en-US" altLang="zh-CN" sz="2800" b="1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SJMP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ED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NEXT:   MOV    30H, #20H	;X=0, Y=20H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ED:        SJMP   $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40"/>
    </mc:Choice>
    <mc:Fallback>
      <p:transition spd="slow" advTm="29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260350"/>
            <a:ext cx="8820150" cy="597535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3.1   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概述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5000"/>
              </a:lnSpc>
              <a:spcBef>
                <a:spcPct val="65000"/>
              </a:spcBef>
              <a:buFontTx/>
              <a:buNone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单片机有两种编程语言：汇编语言和高级语言（主要是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语言）。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5000"/>
              </a:lnSpc>
              <a:spcBef>
                <a:spcPct val="65000"/>
              </a:spcBef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zh-CN" altLang="en-US" sz="28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汇编语言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的目标程序占用存储空间小，执行快，能充分发挥计算机硬件功能。（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章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要求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5000"/>
              </a:lnSpc>
              <a:spcBef>
                <a:spcPct val="65000"/>
              </a:spcBef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zh-CN" altLang="en-US" sz="28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高级语言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编程快捷，但程序占用存储空间大，执行的实时较差。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章 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语言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不要求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5000"/>
              </a:lnSpc>
              <a:spcBef>
                <a:spcPct val="65000"/>
              </a:spcBef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无论是高级语言还是汇编语言，源程序都要转换成目标程序（机器语言）计算机才能执行。 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5000"/>
              </a:lnSpc>
              <a:buFontTx/>
              <a:buNone/>
            </a:pPr>
            <a:endParaRPr lang="en-US" altLang="zh-CN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47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8596313" cy="587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3600" b="1" dirty="0">
                <a:solidFill>
                  <a:srgbClr val="FF9999"/>
                </a:solidFill>
                <a:latin typeface="Times New Roman" pitchFamily="18" charset="0"/>
              </a:rPr>
              <a:t> </a:t>
            </a:r>
            <a:r>
              <a:rPr kumimoji="1" lang="zh-CN" altLang="en-US" sz="3600" b="1" dirty="0">
                <a:solidFill>
                  <a:srgbClr val="FF9999"/>
                </a:solidFill>
                <a:latin typeface="Times New Roman" pitchFamily="18" charset="0"/>
              </a:rPr>
              <a:t>多分支散转程序的设计</a:t>
            </a:r>
            <a:r>
              <a:rPr kumimoji="1" lang="zh-CN" altLang="en-US" sz="3200" b="1" dirty="0">
                <a:solidFill>
                  <a:srgbClr val="FF9999"/>
                </a:solidFill>
                <a:latin typeface="Times New Roman" pitchFamily="18" charset="0"/>
              </a:rPr>
              <a:t> </a:t>
            </a:r>
            <a:r>
              <a:rPr kumimoji="1" lang="en-US" altLang="zh-CN" sz="3200" b="1" dirty="0">
                <a:solidFill>
                  <a:srgbClr val="FF9999"/>
                </a:solidFill>
                <a:latin typeface="Times New Roman" pitchFamily="18" charset="0"/>
              </a:rPr>
              <a:t>(</a:t>
            </a:r>
            <a:r>
              <a:rPr kumimoji="1" lang="zh-CN" altLang="en-US" sz="3200" b="1" dirty="0">
                <a:solidFill>
                  <a:srgbClr val="FF9999"/>
                </a:solidFill>
                <a:latin typeface="Times New Roman" pitchFamily="18" charset="0"/>
              </a:rPr>
              <a:t>略讲</a:t>
            </a:r>
            <a:r>
              <a:rPr kumimoji="1" lang="en-US" altLang="zh-CN" sz="3200" b="1" dirty="0">
                <a:solidFill>
                  <a:srgbClr val="FF9999"/>
                </a:solidFill>
                <a:latin typeface="Times New Roman" pitchFamily="18" charset="0"/>
              </a:rPr>
              <a:t>)</a:t>
            </a:r>
            <a:endParaRPr kumimoji="1" lang="en-US" altLang="zh-CN" sz="3200" b="1" dirty="0">
              <a:solidFill>
                <a:srgbClr val="FF9999"/>
              </a:solidFill>
              <a:latin typeface="Times New Roman" pitchFamily="18" charset="0"/>
            </a:endParaRPr>
          </a:p>
          <a:p>
            <a:pPr algn="ctr"/>
            <a:endParaRPr kumimoji="1" lang="en-US" altLang="zh-CN" sz="3200" b="1" dirty="0">
              <a:solidFill>
                <a:srgbClr val="FF9999"/>
              </a:solidFill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      </a:t>
            </a:r>
            <a:r>
              <a:rPr kumimoji="1" lang="zh-CN" altLang="en-US" sz="2800" b="1" dirty="0">
                <a:latin typeface="Times New Roman" pitchFamily="18" charset="0"/>
              </a:rPr>
              <a:t>根据不同的输入条件或不同的运算结果</a:t>
            </a:r>
            <a:r>
              <a:rPr kumimoji="1" lang="en-US" altLang="zh-CN" sz="2800" b="1" dirty="0">
                <a:latin typeface="Times New Roman" pitchFamily="18" charset="0"/>
              </a:rPr>
              <a:t>,</a:t>
            </a:r>
            <a:r>
              <a:rPr kumimoji="1" lang="zh-CN" altLang="en-US" sz="2800" b="1" dirty="0">
                <a:latin typeface="Times New Roman" pitchFamily="18" charset="0"/>
              </a:rPr>
              <a:t>转向不同的处理程序</a:t>
            </a:r>
            <a:r>
              <a:rPr kumimoji="1" lang="en-US" altLang="zh-CN" sz="2800" b="1" dirty="0">
                <a:latin typeface="Times New Roman" pitchFamily="18" charset="0"/>
              </a:rPr>
              <a:t>,</a:t>
            </a:r>
            <a:r>
              <a:rPr kumimoji="1" lang="zh-CN" altLang="en-US" sz="2800" b="1" dirty="0">
                <a:latin typeface="Times New Roman" pitchFamily="18" charset="0"/>
              </a:rPr>
              <a:t>称之为散转程序。这类程序通常利用</a:t>
            </a:r>
            <a:r>
              <a:rPr kumimoji="1" lang="en-US" altLang="zh-CN" sz="2800" b="1" dirty="0">
                <a:latin typeface="Times New Roman" pitchFamily="18" charset="0"/>
              </a:rPr>
              <a:t>JMP@A+DPTR</a:t>
            </a:r>
            <a:r>
              <a:rPr kumimoji="1" lang="zh-CN" altLang="en-US" sz="2800" b="1" dirty="0">
                <a:latin typeface="Times New Roman" pitchFamily="18" charset="0"/>
              </a:rPr>
              <a:t>指令实现转移。有两种设计方法：</a:t>
            </a:r>
            <a:endParaRPr kumimoji="1" lang="zh-CN" altLang="en-US" sz="2800" b="1" dirty="0"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2800" b="1" dirty="0">
                <a:solidFill>
                  <a:schemeClr val="hlink"/>
                </a:solidFill>
                <a:latin typeface="Times New Roman" pitchFamily="18" charset="0"/>
              </a:rPr>
              <a:t>1. </a:t>
            </a:r>
            <a:r>
              <a:rPr kumimoji="1" lang="zh-CN" altLang="en-US" sz="2800" b="1" dirty="0">
                <a:solidFill>
                  <a:schemeClr val="hlink"/>
                </a:solidFill>
                <a:latin typeface="Times New Roman" pitchFamily="18" charset="0"/>
              </a:rPr>
              <a:t>查转移指令表</a:t>
            </a:r>
            <a:r>
              <a:rPr kumimoji="1" lang="en-US" altLang="zh-CN" sz="2800" b="1" dirty="0">
                <a:solidFill>
                  <a:schemeClr val="hlink"/>
                </a:solidFill>
                <a:latin typeface="Times New Roman" pitchFamily="18" charset="0"/>
              </a:rPr>
              <a:t>:</a:t>
            </a:r>
            <a:endParaRPr kumimoji="1" lang="en-US" altLang="zh-CN" sz="2800" b="1" dirty="0">
              <a:solidFill>
                <a:schemeClr val="hlink"/>
              </a:solidFill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       </a:t>
            </a:r>
            <a:r>
              <a:rPr kumimoji="1" lang="zh-CN" altLang="en-US" sz="2800" b="1" dirty="0">
                <a:latin typeface="Times New Roman" pitchFamily="18" charset="0"/>
              </a:rPr>
              <a:t>将转移到不同程序的</a:t>
            </a:r>
            <a:r>
              <a:rPr kumimoji="1" lang="zh-CN" altLang="en-US" sz="2800" b="1" u="sng" dirty="0">
                <a:solidFill>
                  <a:srgbClr val="FF3399"/>
                </a:solidFill>
                <a:latin typeface="Times New Roman" pitchFamily="18" charset="0"/>
              </a:rPr>
              <a:t>转移指令</a:t>
            </a:r>
            <a:r>
              <a:rPr kumimoji="1" lang="zh-CN" altLang="en-US" sz="2800" b="1" dirty="0">
                <a:latin typeface="Times New Roman" pitchFamily="18" charset="0"/>
              </a:rPr>
              <a:t>列成表格，判断条件后查表，转到表中指令执行。</a:t>
            </a:r>
            <a:endParaRPr kumimoji="1" lang="zh-CN" altLang="en-US" sz="2800" b="1" dirty="0"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800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altLang="zh-CN" sz="2800" b="1" dirty="0">
                <a:solidFill>
                  <a:schemeClr val="hlink"/>
                </a:solidFill>
                <a:latin typeface="Times New Roman" pitchFamily="18" charset="0"/>
              </a:rPr>
              <a:t>2. </a:t>
            </a:r>
            <a:r>
              <a:rPr kumimoji="1" lang="zh-CN" altLang="en-US" sz="2800" b="1" dirty="0">
                <a:solidFill>
                  <a:schemeClr val="hlink"/>
                </a:solidFill>
                <a:latin typeface="Times New Roman" pitchFamily="18" charset="0"/>
              </a:rPr>
              <a:t>查转移地址表</a:t>
            </a:r>
            <a:r>
              <a:rPr kumimoji="1" lang="en-US" altLang="zh-CN" sz="2800" b="1" dirty="0">
                <a:solidFill>
                  <a:schemeClr val="hlink"/>
                </a:solidFill>
                <a:latin typeface="Times New Roman" pitchFamily="18" charset="0"/>
              </a:rPr>
              <a:t>:</a:t>
            </a:r>
            <a:endParaRPr kumimoji="1" lang="en-US" altLang="zh-CN" sz="2800" b="1" dirty="0">
              <a:solidFill>
                <a:schemeClr val="hlink"/>
              </a:solidFill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     </a:t>
            </a:r>
            <a:r>
              <a:rPr kumimoji="1" lang="zh-CN" altLang="en-US" sz="2800" b="1" dirty="0">
                <a:latin typeface="Times New Roman" pitchFamily="18" charset="0"/>
              </a:rPr>
              <a:t>将</a:t>
            </a:r>
            <a:r>
              <a:rPr kumimoji="1" lang="zh-CN" altLang="en-US" sz="2800" b="1" u="sng" dirty="0">
                <a:solidFill>
                  <a:srgbClr val="FF3399"/>
                </a:solidFill>
                <a:latin typeface="Times New Roman" pitchFamily="18" charset="0"/>
              </a:rPr>
              <a:t>转移地址</a:t>
            </a:r>
            <a:r>
              <a:rPr kumimoji="1" lang="zh-CN" altLang="en-US" sz="2800" b="1" dirty="0">
                <a:latin typeface="Times New Roman" pitchFamily="18" charset="0"/>
              </a:rPr>
              <a:t>列成表格，将表格的内容作转移的目标地址。</a:t>
            </a:r>
            <a:endParaRPr kumimoji="1" lang="zh-CN" altLang="en-US" sz="2800" b="1" dirty="0"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800" b="1" dirty="0">
                <a:solidFill>
                  <a:srgbClr val="9966FF"/>
                </a:solidFill>
                <a:latin typeface="Times New Roman" pitchFamily="18" charset="0"/>
              </a:rPr>
              <a:t> 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353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4294967295"/>
          </p:nvPr>
        </p:nvSpPr>
        <p:spPr bwMode="blackWhite">
          <a:xfrm>
            <a:off x="0" y="260449"/>
            <a:ext cx="9144000" cy="980728"/>
          </a:xfrm>
        </p:spPr>
        <p:txBody>
          <a:bodyPr/>
          <a:lstStyle/>
          <a:p>
            <a:pPr>
              <a:lnSpc>
                <a:spcPct val="110000"/>
              </a:lnSpc>
              <a:buFontTx/>
              <a:buNone/>
            </a:pPr>
            <a:r>
              <a:rPr lang="zh-CN" altLang="en-US" sz="28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z="2800" b="1" dirty="0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3-7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根据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R3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的内容转向对应的程序，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R3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的内容为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～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n,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处理程序的入口地址为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～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PRn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n&lt;128)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509" y="1465620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方法</a:t>
            </a:r>
            <a:r>
              <a:rPr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：利用</a:t>
            </a:r>
            <a:r>
              <a:rPr lang="zh-CN" altLang="en-US" sz="2800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转移指令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表实现转移</a:t>
            </a:r>
            <a:endParaRPr lang="zh-CN" altLang="en-US" sz="2800" dirty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331640" y="2147372"/>
            <a:ext cx="74168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 A, R3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RL  A                          ;A*2    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MOV DPTR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#TAB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置分支表首址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JMP @A+DPTR</a:t>
            </a:r>
            <a:endParaRPr lang="en-US" altLang="zh-CN" sz="24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31213" y="3784972"/>
            <a:ext cx="83332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TAB:   AJMP PR0            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转移指令表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AJMP PR1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AJMP PR2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: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: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AJMP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PRn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029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867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Line 5"/>
          <p:cNvSpPr>
            <a:spLocks noChangeShapeType="1"/>
          </p:cNvSpPr>
          <p:nvPr/>
        </p:nvSpPr>
        <p:spPr bwMode="auto">
          <a:xfrm flipH="1">
            <a:off x="0" y="6165850"/>
            <a:ext cx="971550" cy="2873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2771775" y="6237288"/>
            <a:ext cx="792163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4098925" y="614521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endParaRPr lang="zh-CN" altLang="zh-CN" sz="160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87624" y="1178677"/>
            <a:ext cx="772697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 A, R3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RL  A                         ; A*2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DPTR ,#TAB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置地址表首址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PUSH  A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MOVC A,@A+DPTR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; 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取地址表的高字节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 B, A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INC  DPTR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POP  A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MOVC A,@A+DPTR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 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取地址表的低字节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 DPL ,A         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地址表的低字节送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DPL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MOV  DPH ,B        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地址表的高字节送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DPH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CLR A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JMP @A+DPTR</a:t>
            </a:r>
            <a:r>
              <a:rPr lang="en-US" altLang="zh-CN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;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转移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TAB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DW PR0,PR1,PR2,…..,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PRn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转移地址表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4616" y="40466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方法</a:t>
            </a:r>
            <a:r>
              <a:rPr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：利用</a:t>
            </a:r>
            <a:r>
              <a:rPr lang="zh-CN" altLang="en-US" sz="2800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转移地址</a:t>
            </a:r>
            <a:r>
              <a:rPr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表实现转移</a:t>
            </a:r>
            <a:endParaRPr lang="zh-CN" altLang="en-US" sz="2800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96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990600"/>
            <a:ext cx="91440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3200" b="1" dirty="0">
                <a:latin typeface="Times New Roman" pitchFamily="18" charset="0"/>
              </a:rPr>
              <a:t>        </a:t>
            </a:r>
            <a:r>
              <a:rPr kumimoji="1" lang="zh-CN" altLang="en-US" sz="3200" b="1" dirty="0">
                <a:latin typeface="Times New Roman" pitchFamily="18" charset="0"/>
              </a:rPr>
              <a:t>采用循环程序方式，使程序缩短，节省存储单元（并不节省执行时间）。</a:t>
            </a:r>
            <a:endParaRPr kumimoji="1" lang="zh-CN" altLang="en-US" sz="3200" b="1" dirty="0">
              <a:latin typeface="Times New Roman" pitchFamily="18" charset="0"/>
            </a:endParaRPr>
          </a:p>
          <a:p>
            <a:r>
              <a:rPr kumimoji="1" lang="zh-CN" altLang="en-US" sz="3200" b="1" dirty="0">
                <a:latin typeface="Times New Roman" pitchFamily="18" charset="0"/>
              </a:rPr>
              <a:t> </a:t>
            </a:r>
            <a:r>
              <a:rPr kumimoji="1" lang="zh-CN" altLang="en-US" sz="3200" b="1" dirty="0">
                <a:solidFill>
                  <a:srgbClr val="FF3399"/>
                </a:solidFill>
                <a:latin typeface="Times New Roman" pitchFamily="18" charset="0"/>
              </a:rPr>
              <a:t>循环次数的控制，有两种控制方式</a:t>
            </a:r>
            <a:r>
              <a:rPr kumimoji="1" lang="en-US" altLang="zh-CN" sz="3200" b="1" dirty="0">
                <a:solidFill>
                  <a:srgbClr val="FF3399"/>
                </a:solidFill>
                <a:latin typeface="Times New Roman" pitchFamily="18" charset="0"/>
              </a:rPr>
              <a:t>:</a:t>
            </a:r>
            <a:endParaRPr kumimoji="1" lang="en-US" altLang="zh-CN" sz="3200" b="1" dirty="0">
              <a:solidFill>
                <a:srgbClr val="FF3399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kumimoji="1" lang="zh-CN" altLang="en-US" sz="3200" b="1" dirty="0">
                <a:latin typeface="Times New Roman" pitchFamily="18" charset="0"/>
              </a:rPr>
              <a:t>第一种方法</a:t>
            </a:r>
            <a:endParaRPr kumimoji="1" lang="zh-CN" altLang="en-US" sz="3200" b="1" dirty="0">
              <a:latin typeface="Times New Roman" pitchFamily="18" charset="0"/>
            </a:endParaRPr>
          </a:p>
          <a:p>
            <a:r>
              <a:rPr kumimoji="1" lang="zh-CN" altLang="en-US" sz="3200" b="1" dirty="0">
                <a:latin typeface="Times New Roman" pitchFamily="18" charset="0"/>
              </a:rPr>
              <a:t>        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先判断再处理</a:t>
            </a:r>
            <a:r>
              <a:rPr kumimoji="1" lang="en-US" altLang="zh-CN" sz="3200" b="1" dirty="0">
                <a:latin typeface="Times New Roman" pitchFamily="18" charset="0"/>
              </a:rPr>
              <a:t>, </a:t>
            </a:r>
            <a:r>
              <a:rPr kumimoji="1" lang="zh-CN" altLang="en-US" sz="3200" b="1" dirty="0">
                <a:latin typeface="Times New Roman" pitchFamily="18" charset="0"/>
              </a:rPr>
              <a:t>即先判断满不满足循环条件，如不满足，就不循环，多以循环条件控制。</a:t>
            </a:r>
            <a:endParaRPr kumimoji="1" lang="zh-CN" altLang="en-US" sz="3200" b="1" dirty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kumimoji="1" lang="zh-CN" altLang="en-US" sz="3200" b="1" dirty="0">
                <a:latin typeface="Times New Roman" pitchFamily="18" charset="0"/>
              </a:rPr>
              <a:t>第二种方法</a:t>
            </a:r>
            <a:endParaRPr kumimoji="1" lang="zh-CN" altLang="en-US" sz="3200" b="1" dirty="0">
              <a:latin typeface="Times New Roman" pitchFamily="18" charset="0"/>
            </a:endParaRPr>
          </a:p>
          <a:p>
            <a:r>
              <a:rPr kumimoji="1" lang="zh-CN" altLang="en-US" sz="3200" b="1" dirty="0">
                <a:latin typeface="Times New Roman" pitchFamily="18" charset="0"/>
              </a:rPr>
              <a:t>　　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先处理再判断</a:t>
            </a:r>
            <a:r>
              <a:rPr kumimoji="1" lang="zh-CN" altLang="en-US" sz="3200" b="1" dirty="0">
                <a:latin typeface="Times New Roman" pitchFamily="18" charset="0"/>
              </a:rPr>
              <a:t>，即循环执行一遍后，下一轮还需不需要进行，多以计循环次数控制。</a:t>
            </a:r>
            <a:endParaRPr kumimoji="1" lang="zh-CN" altLang="en-US" sz="3200" b="1" dirty="0">
              <a:latin typeface="Times New Roman" pitchFamily="18" charset="0"/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381000" y="152400"/>
            <a:ext cx="8280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3600" b="1" dirty="0">
                <a:solidFill>
                  <a:srgbClr val="0000FF"/>
                </a:solidFill>
                <a:latin typeface="Times New Roman" pitchFamily="18" charset="0"/>
              </a:rPr>
              <a:t>3.5     </a:t>
            </a:r>
            <a:r>
              <a:rPr kumimoji="1" lang="zh-CN" altLang="en-US" sz="3600" b="1" dirty="0">
                <a:solidFill>
                  <a:srgbClr val="0000FF"/>
                </a:solidFill>
                <a:latin typeface="Times New Roman" pitchFamily="18" charset="0"/>
              </a:rPr>
              <a:t>循 环 程 序 设 计</a:t>
            </a:r>
            <a:endParaRPr kumimoji="1" lang="zh-CN" altLang="en-US" sz="36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43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794" grpId="0"/>
      <p:bldP spid="593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>
              <a:lnSpc>
                <a:spcPct val="110000"/>
              </a:lnSpc>
              <a:buFontTx/>
              <a:buNone/>
            </a:pPr>
            <a:r>
              <a:rPr lang="zh-CN" altLang="en-US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 </a:t>
            </a:r>
            <a:r>
              <a:rPr lang="en-US" altLang="zh-CN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3-9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设计一个延时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10ms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的延时子程序，已知单片机使用的晶振为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6MHz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分析：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延时时间与两个因素有关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晶振频率和循环次数。采用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6MHz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晶振，一个机器周期是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2μs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，可以用内循环实现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1ms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延时，外循环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次即可达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10ms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延时。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内循环如何实现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1ms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延时呢，程序中可先以未知数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MT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代替，从附录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查每条指令机器周期计算程序的执行时间。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66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9144000" cy="37893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ORG 0020H     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MOV  R0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#0AH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；外循环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次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DL2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R1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#MT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；内循环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MT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次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DL1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NOP 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NOP 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；空操作指令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DJNZ  R1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DL1 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DJNZ  R0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DL2  </a:t>
            </a:r>
            <a:b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RET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" name="Group 3"/>
          <p:cNvGrpSpPr/>
          <p:nvPr/>
        </p:nvGrpSpPr>
        <p:grpSpPr bwMode="auto">
          <a:xfrm>
            <a:off x="4859338" y="1700213"/>
            <a:ext cx="1873250" cy="936625"/>
            <a:chOff x="3061" y="1071"/>
            <a:chExt cx="1180" cy="590"/>
          </a:xfrm>
        </p:grpSpPr>
        <p:sp>
          <p:nvSpPr>
            <p:cNvPr id="35844" name="Line 4"/>
            <p:cNvSpPr>
              <a:spLocks noChangeShapeType="1"/>
            </p:cNvSpPr>
            <p:nvPr/>
          </p:nvSpPr>
          <p:spPr bwMode="auto">
            <a:xfrm>
              <a:off x="3061" y="1071"/>
              <a:ext cx="11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5" name="Line 5"/>
            <p:cNvSpPr>
              <a:spLocks noChangeShapeType="1"/>
            </p:cNvSpPr>
            <p:nvPr/>
          </p:nvSpPr>
          <p:spPr bwMode="auto">
            <a:xfrm>
              <a:off x="3198" y="1661"/>
              <a:ext cx="10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6" name="Line 6"/>
            <p:cNvSpPr>
              <a:spLocks noChangeShapeType="1"/>
            </p:cNvSpPr>
            <p:nvPr/>
          </p:nvSpPr>
          <p:spPr bwMode="auto">
            <a:xfrm>
              <a:off x="4241" y="1071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5003800" y="1196975"/>
            <a:ext cx="3024188" cy="1800225"/>
            <a:chOff x="3152" y="754"/>
            <a:chExt cx="1905" cy="1134"/>
          </a:xfrm>
        </p:grpSpPr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>
              <a:off x="4739" y="754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9" name="Line 9"/>
            <p:cNvSpPr>
              <a:spLocks noChangeShapeType="1"/>
            </p:cNvSpPr>
            <p:nvPr/>
          </p:nvSpPr>
          <p:spPr bwMode="auto">
            <a:xfrm>
              <a:off x="3152" y="1888"/>
              <a:ext cx="19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0" name="Line 10"/>
            <p:cNvSpPr>
              <a:spLocks noChangeShapeType="1"/>
            </p:cNvSpPr>
            <p:nvPr/>
          </p:nvSpPr>
          <p:spPr bwMode="auto">
            <a:xfrm>
              <a:off x="5057" y="754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685800" y="609600"/>
            <a:ext cx="46831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1</a:t>
            </a:r>
            <a:endParaRPr kumimoji="1" lang="en-US" altLang="zh-CN" sz="3200" b="1">
              <a:latin typeface="Times New Roman" pitchFamily="18" charset="0"/>
            </a:endParaRP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1</a:t>
            </a:r>
            <a:endParaRPr kumimoji="1" lang="en-US" altLang="zh-CN" sz="3200" b="1">
              <a:latin typeface="Times New Roman" pitchFamily="18" charset="0"/>
            </a:endParaRP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1</a:t>
            </a:r>
            <a:endParaRPr kumimoji="1" lang="en-US" altLang="zh-CN" sz="3200" b="1">
              <a:latin typeface="Times New Roman" pitchFamily="18" charset="0"/>
            </a:endParaRP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1</a:t>
            </a:r>
            <a:endParaRPr kumimoji="1" lang="en-US" altLang="zh-CN" sz="3200" b="1">
              <a:latin typeface="Times New Roman" pitchFamily="18" charset="0"/>
            </a:endParaRP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2</a:t>
            </a:r>
            <a:endParaRPr kumimoji="1" lang="en-US" altLang="zh-CN" sz="3200" b="1">
              <a:latin typeface="Times New Roman" pitchFamily="18" charset="0"/>
            </a:endParaRP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2</a:t>
            </a:r>
            <a:endParaRPr kumimoji="1" lang="en-US" altLang="zh-CN" sz="3200" b="1">
              <a:latin typeface="Times New Roman" pitchFamily="18" charset="0"/>
            </a:endParaRPr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0" y="3716338"/>
            <a:ext cx="795655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400" b="1">
                <a:latin typeface="Times New Roman" pitchFamily="18" charset="0"/>
              </a:rPr>
              <a:t>内循环</a:t>
            </a:r>
            <a:r>
              <a:rPr kumimoji="1" lang="en-US" altLang="zh-CN" sz="2400" b="1">
                <a:latin typeface="Times New Roman" pitchFamily="18" charset="0"/>
              </a:rPr>
              <a:t>DL1</a:t>
            </a:r>
            <a:r>
              <a:rPr kumimoji="1" lang="zh-CN" altLang="en-US" sz="2400" b="1">
                <a:latin typeface="Times New Roman" pitchFamily="18" charset="0"/>
              </a:rPr>
              <a:t>到指令</a:t>
            </a:r>
            <a:r>
              <a:rPr kumimoji="1" lang="en-US" altLang="zh-CN" sz="2400" b="1">
                <a:latin typeface="Times New Roman" pitchFamily="18" charset="0"/>
              </a:rPr>
              <a:t>DJNZ R1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</a:rPr>
              <a:t>DL1</a:t>
            </a:r>
            <a:r>
              <a:rPr kumimoji="1" lang="zh-CN" altLang="en-US" sz="2400" b="1">
                <a:latin typeface="Times New Roman" pitchFamily="18" charset="0"/>
              </a:rPr>
              <a:t>的计算：</a:t>
            </a:r>
            <a:endParaRPr kumimoji="1" lang="zh-CN" altLang="en-US" sz="2400" b="1">
              <a:latin typeface="Times New Roman" pitchFamily="18" charset="0"/>
            </a:endParaRPr>
          </a:p>
          <a:p>
            <a:r>
              <a:rPr kumimoji="1" lang="zh-CN" altLang="en-US" sz="2400" b="1">
                <a:latin typeface="Times New Roman" pitchFamily="18" charset="0"/>
              </a:rPr>
              <a:t>             （</a:t>
            </a:r>
            <a:r>
              <a:rPr kumimoji="1" lang="en-US" altLang="zh-CN" sz="2400" b="1">
                <a:latin typeface="Times New Roman" pitchFamily="18" charset="0"/>
              </a:rPr>
              <a:t>1+1+2</a:t>
            </a:r>
            <a:r>
              <a:rPr kumimoji="1" lang="zh-CN" altLang="en-US" sz="2400" b="1">
                <a:latin typeface="Times New Roman" pitchFamily="18" charset="0"/>
              </a:rPr>
              <a:t>）</a:t>
            </a:r>
            <a:r>
              <a:rPr kumimoji="1" lang="en-US" altLang="zh-CN" sz="2400" b="1">
                <a:latin typeface="Times New Roman" pitchFamily="18" charset="0"/>
              </a:rPr>
              <a:t>×2μS×MT=1000μS</a:t>
            </a:r>
            <a:endParaRPr kumimoji="1" lang="en-US" altLang="zh-CN" sz="2400" b="1">
              <a:latin typeface="Times New Roman" pitchFamily="18" charset="0"/>
            </a:endParaRPr>
          </a:p>
          <a:p>
            <a:r>
              <a:rPr kumimoji="1" lang="en-US" altLang="zh-CN" sz="2400" b="1">
                <a:latin typeface="Times New Roman" pitchFamily="18" charset="0"/>
              </a:rPr>
              <a:t>                               MT=125=7DH</a:t>
            </a:r>
            <a:endParaRPr kumimoji="1" lang="en-US" altLang="zh-CN" sz="2400" b="1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0" y="4941888"/>
            <a:ext cx="91440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400" b="1">
                <a:latin typeface="Times New Roman" pitchFamily="18" charset="0"/>
              </a:rPr>
              <a:t>将</a:t>
            </a:r>
            <a:r>
              <a:rPr kumimoji="1" lang="en-US" altLang="zh-CN" sz="2400" b="1">
                <a:latin typeface="Times New Roman" pitchFamily="18" charset="0"/>
              </a:rPr>
              <a:t>7DH</a:t>
            </a:r>
            <a:r>
              <a:rPr kumimoji="1" lang="zh-CN" altLang="en-US" sz="2400" b="1">
                <a:latin typeface="Times New Roman" pitchFamily="18" charset="0"/>
              </a:rPr>
              <a:t>代入上面程序的</a:t>
            </a:r>
            <a:r>
              <a:rPr kumimoji="1" lang="en-US" altLang="zh-CN" sz="2400" b="1">
                <a:latin typeface="Times New Roman" pitchFamily="18" charset="0"/>
              </a:rPr>
              <a:t>MT</a:t>
            </a:r>
            <a:r>
              <a:rPr kumimoji="1" lang="zh-CN" altLang="en-US" sz="2400" b="1">
                <a:latin typeface="Times New Roman" pitchFamily="18" charset="0"/>
              </a:rPr>
              <a:t>，计算总的延时时间：</a:t>
            </a:r>
            <a:endParaRPr kumimoji="1" lang="zh-CN" altLang="en-US" sz="2400" b="1">
              <a:latin typeface="Times New Roman" pitchFamily="18" charset="0"/>
            </a:endParaRPr>
          </a:p>
          <a:p>
            <a:r>
              <a:rPr kumimoji="1" lang="zh-CN" altLang="en-US" sz="2400" b="1">
                <a:latin typeface="Times New Roman" pitchFamily="18" charset="0"/>
              </a:rPr>
              <a:t>              </a:t>
            </a:r>
            <a:r>
              <a:rPr kumimoji="1" lang="en-US" altLang="zh-CN" sz="2400" b="1">
                <a:latin typeface="Times New Roman" pitchFamily="18" charset="0"/>
              </a:rPr>
              <a:t>{1+[1+</a:t>
            </a:r>
            <a:r>
              <a:rPr kumimoji="1" lang="zh-CN" altLang="en-US" sz="2400" b="1">
                <a:latin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</a:rPr>
              <a:t>1+1+2</a:t>
            </a:r>
            <a:r>
              <a:rPr kumimoji="1" lang="zh-CN" altLang="en-US" sz="2400" b="1">
                <a:latin typeface="Times New Roman" pitchFamily="18" charset="0"/>
              </a:rPr>
              <a:t>）</a:t>
            </a:r>
            <a:r>
              <a:rPr kumimoji="1" lang="en-US" altLang="zh-CN" sz="2400" b="1">
                <a:latin typeface="Times New Roman" pitchFamily="18" charset="0"/>
              </a:rPr>
              <a:t>×125+2] × 10}×2μS</a:t>
            </a:r>
            <a:endParaRPr kumimoji="1" lang="en-US" altLang="zh-CN" sz="2400" b="1">
              <a:latin typeface="Times New Roman" pitchFamily="18" charset="0"/>
            </a:endParaRPr>
          </a:p>
          <a:p>
            <a:r>
              <a:rPr kumimoji="1" lang="en-US" altLang="zh-CN" sz="2400" b="1">
                <a:latin typeface="Times New Roman" pitchFamily="18" charset="0"/>
              </a:rPr>
              <a:t>                   =10062μS=10.062mS</a:t>
            </a:r>
            <a:endParaRPr kumimoji="1" lang="en-US" altLang="zh-CN" sz="2400" b="1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395288" y="6308725"/>
            <a:ext cx="7993062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kumimoji="1" lang="zh-CN" altLang="en-US" sz="2400" b="1">
                <a:latin typeface="Times New Roman" pitchFamily="18" charset="0"/>
              </a:rPr>
              <a:t>若需要延时更长时间，可以采用多重循环。</a:t>
            </a:r>
            <a:endParaRPr kumimoji="1" lang="zh-CN" altLang="en-US" sz="2400" b="1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0" y="0"/>
            <a:ext cx="3167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机器周期数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6804025" y="1916113"/>
            <a:ext cx="64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内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8101013" y="1844675"/>
            <a:ext cx="504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外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457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5842" grpId="0" build="p"/>
      <p:bldP spid="37899" grpId="0"/>
      <p:bldP spid="37900" grpId="0"/>
      <p:bldP spid="37901" grpId="0"/>
      <p:bldP spid="37902" grpId="0"/>
      <p:bldP spid="37903" grpId="0"/>
      <p:bldP spid="37904" grpId="0"/>
      <p:bldP spid="379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916113"/>
            <a:ext cx="8207375" cy="4114800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MCS-51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单片机有着优异的位逻辑功能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可以方便实现各种复杂的逻辑运算。用软件替代硬件可大大节省硬件成本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但比硬件要多花运算时间。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3-14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编写程序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,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以实现图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3-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７中的逻辑运算电路。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900113" y="692150"/>
            <a:ext cx="66246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kumimoji="1" lang="en-US" altLang="zh-CN" sz="3600" b="1">
                <a:solidFill>
                  <a:srgbClr val="0000FF"/>
                </a:solidFill>
                <a:latin typeface="Times New Roman" pitchFamily="18" charset="0"/>
              </a:rPr>
              <a:t>3.6    </a:t>
            </a:r>
            <a:r>
              <a:rPr kumimoji="1" lang="zh-CN" altLang="en-US" sz="3600" b="1">
                <a:solidFill>
                  <a:srgbClr val="0000FF"/>
                </a:solidFill>
                <a:latin typeface="Times New Roman" pitchFamily="18" charset="0"/>
              </a:rPr>
              <a:t>位操作程序设计</a:t>
            </a:r>
            <a:endParaRPr kumimoji="1" lang="zh-CN" altLang="en-US" sz="3600" b="1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53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55650" y="260350"/>
          <a:ext cx="7200900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Visio" r:id="rId1" imgW="2981960" imgH="1600835" progId="Visio.Drawing.6">
                  <p:embed/>
                </p:oleObj>
              </mc:Choice>
              <mc:Fallback>
                <p:oleObj name="Visio" r:id="rId1" imgW="2981960" imgH="1600835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60350"/>
                        <a:ext cx="7200900" cy="38163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57150" cmpd="sng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228600" y="4419600"/>
            <a:ext cx="849788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3600" b="1">
                <a:solidFill>
                  <a:schemeClr val="bg1"/>
                </a:solidFill>
                <a:latin typeface="Times New Roman" pitchFamily="18" charset="0"/>
              </a:rPr>
              <a:t>      </a:t>
            </a:r>
            <a:r>
              <a:rPr kumimoji="1" lang="zh-CN" altLang="en-US" sz="2800" b="1">
                <a:latin typeface="Times New Roman" pitchFamily="18" charset="0"/>
              </a:rPr>
              <a:t>其中</a:t>
            </a:r>
            <a:r>
              <a:rPr kumimoji="1" lang="en-US" altLang="zh-CN" sz="2800" b="1">
                <a:latin typeface="Times New Roman" pitchFamily="18" charset="0"/>
              </a:rPr>
              <a:t>P1.1</a:t>
            </a:r>
            <a:r>
              <a:rPr kumimoji="1" lang="zh-CN" altLang="en-US" sz="2800" b="1">
                <a:latin typeface="Times New Roman" pitchFamily="18" charset="0"/>
              </a:rPr>
              <a:t>和</a:t>
            </a:r>
            <a:r>
              <a:rPr kumimoji="1" lang="en-US" altLang="zh-CN" sz="2800" b="1">
                <a:latin typeface="Times New Roman" pitchFamily="18" charset="0"/>
              </a:rPr>
              <a:t>P2.2</a:t>
            </a:r>
            <a:r>
              <a:rPr kumimoji="1" lang="zh-CN" altLang="en-US" sz="2800" b="1">
                <a:latin typeface="Times New Roman" pitchFamily="18" charset="0"/>
              </a:rPr>
              <a:t>分别是端口线上的信息</a:t>
            </a:r>
            <a:r>
              <a:rPr kumimoji="1" lang="en-US" altLang="zh-CN" sz="2800" b="1">
                <a:latin typeface="Times New Roman" pitchFamily="18" charset="0"/>
              </a:rPr>
              <a:t>,TF0</a:t>
            </a:r>
            <a:r>
              <a:rPr kumimoji="1" lang="zh-CN" altLang="en-US" sz="2800" b="1">
                <a:latin typeface="Times New Roman" pitchFamily="18" charset="0"/>
              </a:rPr>
              <a:t>和</a:t>
            </a:r>
            <a:r>
              <a:rPr kumimoji="1" lang="en-US" altLang="zh-CN" sz="2800" b="1">
                <a:latin typeface="Times New Roman" pitchFamily="18" charset="0"/>
              </a:rPr>
              <a:t>IE1</a:t>
            </a:r>
            <a:r>
              <a:rPr kumimoji="1" lang="zh-CN" altLang="en-US" sz="2800" b="1">
                <a:latin typeface="Times New Roman" pitchFamily="18" charset="0"/>
              </a:rPr>
              <a:t>分别是定时器定时溢出标志和外部中请求标志</a:t>
            </a:r>
            <a:r>
              <a:rPr kumimoji="1" lang="en-US" altLang="zh-CN" sz="2800" b="1">
                <a:latin typeface="Times New Roman" pitchFamily="18" charset="0"/>
              </a:rPr>
              <a:t>, 25H</a:t>
            </a:r>
            <a:r>
              <a:rPr kumimoji="1" lang="zh-CN" altLang="en-US" sz="2800" b="1">
                <a:latin typeface="Times New Roman" pitchFamily="18" charset="0"/>
              </a:rPr>
              <a:t>和</a:t>
            </a:r>
            <a:r>
              <a:rPr kumimoji="1" lang="en-US" altLang="zh-CN" sz="2800" b="1">
                <a:latin typeface="Times New Roman" pitchFamily="18" charset="0"/>
              </a:rPr>
              <a:t>26H</a:t>
            </a:r>
            <a:r>
              <a:rPr kumimoji="1" lang="zh-CN" altLang="en-US" sz="2800" b="1">
                <a:latin typeface="Times New Roman" pitchFamily="18" charset="0"/>
              </a:rPr>
              <a:t>分别是两个位地址</a:t>
            </a:r>
            <a:r>
              <a:rPr kumimoji="1" lang="en-US" altLang="zh-CN" sz="2800" b="1">
                <a:latin typeface="Times New Roman" pitchFamily="18" charset="0"/>
              </a:rPr>
              <a:t>, </a:t>
            </a:r>
            <a:r>
              <a:rPr kumimoji="1" lang="zh-CN" altLang="en-US" sz="2800" b="1">
                <a:latin typeface="Times New Roman" pitchFamily="18" charset="0"/>
              </a:rPr>
              <a:t>运算结果由端口线</a:t>
            </a:r>
            <a:r>
              <a:rPr kumimoji="1" lang="en-US" altLang="zh-CN" sz="2800" b="1">
                <a:latin typeface="Times New Roman" pitchFamily="18" charset="0"/>
              </a:rPr>
              <a:t>P1.3</a:t>
            </a:r>
            <a:r>
              <a:rPr kumimoji="1" lang="zh-CN" altLang="en-US" sz="2800" b="1">
                <a:latin typeface="Times New Roman" pitchFamily="18" charset="0"/>
              </a:rPr>
              <a:t>输出。</a:t>
            </a:r>
            <a:r>
              <a:rPr kumimoji="1" lang="zh-CN" altLang="en-US" sz="3600" b="1">
                <a:latin typeface="Times New Roman" pitchFamily="18" charset="0"/>
              </a:rPr>
              <a:t>    </a:t>
            </a:r>
            <a:endParaRPr kumimoji="1" lang="zh-CN" altLang="en-US" sz="3600" b="1">
              <a:latin typeface="Times New Roman" pitchFamily="18" charset="0"/>
            </a:endParaRP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2268538" y="3573463"/>
            <a:ext cx="583247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图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3-7 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硬件逻辑运算电路</a:t>
            </a:r>
            <a:endParaRPr kumimoji="1" lang="zh-CN" altLang="en-US" sz="2400" b="1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endParaRPr kumimoji="1" lang="en-US" altLang="zh-CN" sz="240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640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228600"/>
            <a:ext cx="7994848" cy="611981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程序如下：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START:MOV C,P2.2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ORL C,TF0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ANL C,P1.1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MOV </a:t>
            </a:r>
            <a:r>
              <a:rPr lang="en-US" altLang="zh-CN" sz="2400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F0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,C           </a:t>
            </a:r>
            <a:r>
              <a:rPr lang="en-US" altLang="zh-CN" sz="1600" b="1" kern="1200" dirty="0">
                <a:solidFill>
                  <a:srgbClr val="FF3399"/>
                </a:solidFill>
                <a:latin typeface="Arial" panose="02080604020202020204" pitchFamily="34" charset="0"/>
                <a:ea typeface="宋体" pitchFamily="2" charset="-122"/>
              </a:rPr>
              <a:t>;F0=(P2.2+TF0)&amp;P1.1</a:t>
            </a:r>
            <a:endParaRPr lang="en-US" altLang="zh-CN" sz="1600" b="1" kern="1200" dirty="0">
              <a:solidFill>
                <a:srgbClr val="FF3399"/>
              </a:solidFill>
              <a:latin typeface="Arial" panose="02080604020202020204" pitchFamily="34" charset="0"/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MOV C,IE1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ORL C,/25H 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ANL C,</a:t>
            </a:r>
            <a:r>
              <a:rPr lang="en-US" altLang="zh-CN" sz="2400" b="1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F0</a:t>
            </a:r>
            <a:endParaRPr lang="en-US" altLang="zh-CN" sz="2400" b="1" dirty="0"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ANL C,/26H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MOV P1.3,C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SJMP $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5503749" y="3072291"/>
            <a:ext cx="3024336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>
                <a:solidFill>
                  <a:srgbClr val="FF3399"/>
                </a:solidFill>
              </a:rPr>
              <a:t>;F0</a:t>
            </a:r>
            <a:r>
              <a:rPr lang="zh-CN" altLang="en-US" sz="1600" b="1" dirty="0">
                <a:solidFill>
                  <a:srgbClr val="FF3399"/>
                </a:solidFill>
              </a:rPr>
              <a:t>为中间临时存放位</a:t>
            </a:r>
            <a:endParaRPr lang="zh-CN" altLang="en-US" sz="1600" b="1" dirty="0">
              <a:solidFill>
                <a:srgbClr val="FF3399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28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-228600" y="981075"/>
            <a:ext cx="9372600" cy="33115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子程序通过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ACALL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LCALL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两条指令调用，必须以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RET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指令结尾。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子程序结构节省存储单元，使程序简短、清晰，是程序设计的重要技巧之一。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在调用子程序时，有以下几点应注意：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917407" y="0"/>
            <a:ext cx="61928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3.7 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子程序设计</a:t>
            </a:r>
            <a:endParaRPr lang="zh-CN" altLang="en-US" sz="44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79388" y="4508500"/>
            <a:ext cx="9396412" cy="206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1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）保护现场。</a:t>
            </a:r>
            <a:endParaRPr lang="zh-CN" altLang="en-US" sz="32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）设置入口参数和出口参数。</a:t>
            </a:r>
            <a:endParaRPr lang="zh-CN" altLang="en-US" sz="32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）子程序可以嵌套。</a:t>
            </a:r>
            <a:endParaRPr lang="zh-CN" altLang="en-US" sz="32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</a:pPr>
            <a:endParaRPr lang="en-US" altLang="zh-CN" sz="32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346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457200"/>
            <a:ext cx="8686800" cy="5995988"/>
          </a:xfrm>
        </p:spPr>
        <p:txBody>
          <a:bodyPr/>
          <a:lstStyle/>
          <a:p>
            <a:pPr algn="just">
              <a:lnSpc>
                <a:spcPct val="115000"/>
              </a:lnSpc>
              <a:buFontTx/>
              <a:buNone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51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单片机的目标程序有两种格式：  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lnSpc>
                <a:spcPct val="115000"/>
              </a:lnSpc>
              <a:buFontTx/>
              <a:buNone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.BIN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文件和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·HEX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文件，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lnSpc>
                <a:spcPct val="115000"/>
              </a:lnSpc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.BIN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文件是由编译器生成的二进制文件，是程序的机器码。 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lnSpc>
                <a:spcPct val="115000"/>
              </a:lnSpc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·HEX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文件是用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ASCII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码来存储，显示打印较方便。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lnSpc>
                <a:spcPct val="115000"/>
              </a:lnSpc>
              <a:buFontTx/>
              <a:buNone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两种语言的操作过程见图 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3-1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15000"/>
              </a:lnSpc>
              <a:buFontTx/>
              <a:buNone/>
            </a:pP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72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0" y="692150"/>
            <a:ext cx="914400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3200" b="1" dirty="0">
                <a:latin typeface="Times New Roman" pitchFamily="18" charset="0"/>
              </a:rPr>
              <a:t>例</a:t>
            </a:r>
            <a:r>
              <a:rPr kumimoji="1" lang="en-US" altLang="zh-CN" sz="3200" b="1" dirty="0">
                <a:latin typeface="Times New Roman" pitchFamily="18" charset="0"/>
              </a:rPr>
              <a:t>3-16</a:t>
            </a:r>
            <a:r>
              <a:rPr kumimoji="1" lang="zh-CN" altLang="en-US" sz="3200" b="1" dirty="0">
                <a:latin typeface="Times New Roman" pitchFamily="18" charset="0"/>
              </a:rPr>
              <a:t> </a:t>
            </a:r>
            <a:endParaRPr kumimoji="1" lang="zh-CN" altLang="en-US" sz="3200" b="1" dirty="0">
              <a:latin typeface="Times New Roman" pitchFamily="18" charset="0"/>
            </a:endParaRPr>
          </a:p>
          <a:p>
            <a:r>
              <a:rPr kumimoji="1" lang="zh-CN" altLang="en-US" sz="3200" b="1" dirty="0">
                <a:latin typeface="Times New Roman" pitchFamily="18" charset="0"/>
              </a:rPr>
              <a:t>      用程序实现 </a:t>
            </a:r>
            <a:r>
              <a:rPr kumimoji="1" lang="en-US" altLang="zh-CN" sz="3200" b="1" dirty="0">
                <a:latin typeface="Times New Roman" pitchFamily="18" charset="0"/>
              </a:rPr>
              <a:t>c = a</a:t>
            </a:r>
            <a:r>
              <a:rPr kumimoji="1" lang="en-US" altLang="zh-CN" sz="3200" b="1" baseline="30000" dirty="0">
                <a:latin typeface="Times New Roman" pitchFamily="18" charset="0"/>
              </a:rPr>
              <a:t>2 </a:t>
            </a:r>
            <a:r>
              <a:rPr kumimoji="1" lang="en-US" altLang="zh-CN" sz="3200" b="1" dirty="0">
                <a:latin typeface="Times New Roman" pitchFamily="18" charset="0"/>
              </a:rPr>
              <a:t>+ b</a:t>
            </a:r>
            <a:r>
              <a:rPr kumimoji="1" lang="en-US" altLang="zh-CN" sz="3200" b="1" baseline="30000" dirty="0">
                <a:latin typeface="Times New Roman" pitchFamily="18" charset="0"/>
              </a:rPr>
              <a:t>2</a:t>
            </a:r>
            <a:r>
              <a:rPr kumimoji="1" lang="zh-CN" altLang="en-US" sz="3200" b="1" dirty="0">
                <a:latin typeface="Times New Roman" pitchFamily="18" charset="0"/>
              </a:rPr>
              <a:t>，设</a:t>
            </a:r>
            <a:r>
              <a:rPr kumimoji="1" lang="en-US" altLang="zh-CN" sz="3200" b="1" dirty="0" err="1">
                <a:latin typeface="Times New Roman" pitchFamily="18" charset="0"/>
              </a:rPr>
              <a:t>a,b</a:t>
            </a:r>
            <a:r>
              <a:rPr kumimoji="1" lang="zh-CN" altLang="en-US" sz="3200" b="1" dirty="0">
                <a:latin typeface="Times New Roman" pitchFamily="18" charset="0"/>
              </a:rPr>
              <a:t>均小于</a:t>
            </a:r>
            <a:r>
              <a:rPr kumimoji="1" lang="en-US" altLang="zh-CN" sz="3200" b="1" dirty="0">
                <a:latin typeface="Times New Roman" pitchFamily="18" charset="0"/>
              </a:rPr>
              <a:t>10</a:t>
            </a:r>
            <a:r>
              <a:rPr kumimoji="1" lang="zh-CN" altLang="en-US" sz="3200" b="1" dirty="0">
                <a:latin typeface="Times New Roman" pitchFamily="18" charset="0"/>
              </a:rPr>
              <a:t>。</a:t>
            </a:r>
            <a:r>
              <a:rPr kumimoji="1" lang="en-US" altLang="zh-CN" sz="3200" b="1" dirty="0">
                <a:latin typeface="Times New Roman" pitchFamily="18" charset="0"/>
              </a:rPr>
              <a:t>a</a:t>
            </a:r>
            <a:r>
              <a:rPr kumimoji="1" lang="zh-CN" altLang="en-US" sz="3200" b="1" dirty="0">
                <a:latin typeface="Times New Roman" pitchFamily="18" charset="0"/>
              </a:rPr>
              <a:t>存放在</a:t>
            </a:r>
            <a:r>
              <a:rPr kumimoji="1" lang="en-US" altLang="zh-CN" sz="3200" b="1" dirty="0">
                <a:latin typeface="Times New Roman" pitchFamily="18" charset="0"/>
              </a:rPr>
              <a:t>31H</a:t>
            </a:r>
            <a:r>
              <a:rPr kumimoji="1" lang="zh-CN" altLang="en-US" sz="3200" b="1" dirty="0">
                <a:latin typeface="Times New Roman" pitchFamily="18" charset="0"/>
              </a:rPr>
              <a:t>单元，</a:t>
            </a:r>
            <a:r>
              <a:rPr kumimoji="1" lang="en-US" altLang="zh-CN" sz="3200" b="1" dirty="0">
                <a:latin typeface="Times New Roman" pitchFamily="18" charset="0"/>
              </a:rPr>
              <a:t>b</a:t>
            </a:r>
            <a:r>
              <a:rPr kumimoji="1" lang="zh-CN" altLang="en-US" sz="3200" b="1" dirty="0">
                <a:latin typeface="Times New Roman" pitchFamily="18" charset="0"/>
              </a:rPr>
              <a:t>存放在</a:t>
            </a:r>
            <a:r>
              <a:rPr kumimoji="1" lang="en-US" altLang="zh-CN" sz="3200" b="1" dirty="0">
                <a:latin typeface="Times New Roman" pitchFamily="18" charset="0"/>
              </a:rPr>
              <a:t>32H</a:t>
            </a:r>
            <a:r>
              <a:rPr kumimoji="1" lang="zh-CN" altLang="en-US" sz="3200" b="1" dirty="0">
                <a:latin typeface="Times New Roman" pitchFamily="18" charset="0"/>
              </a:rPr>
              <a:t>单元，把 </a:t>
            </a:r>
            <a:r>
              <a:rPr kumimoji="1" lang="en-US" altLang="zh-CN" sz="3200" b="1" dirty="0">
                <a:latin typeface="Times New Roman" pitchFamily="18" charset="0"/>
              </a:rPr>
              <a:t>c </a:t>
            </a:r>
            <a:r>
              <a:rPr kumimoji="1" lang="zh-CN" altLang="en-US" sz="3200" b="1" dirty="0">
                <a:latin typeface="Times New Roman" pitchFamily="18" charset="0"/>
              </a:rPr>
              <a:t>存入</a:t>
            </a:r>
            <a:r>
              <a:rPr kumimoji="1" lang="en-US" altLang="zh-CN" sz="3200" b="1" dirty="0">
                <a:latin typeface="Times New Roman" pitchFamily="18" charset="0"/>
              </a:rPr>
              <a:t>34H</a:t>
            </a:r>
            <a:r>
              <a:rPr kumimoji="1" lang="zh-CN" altLang="en-US" sz="3200" b="1" dirty="0">
                <a:latin typeface="Times New Roman" pitchFamily="18" charset="0"/>
              </a:rPr>
              <a:t>和</a:t>
            </a:r>
            <a:r>
              <a:rPr kumimoji="1" lang="en-US" altLang="zh-CN" sz="3200" b="1" dirty="0">
                <a:latin typeface="Times New Roman" pitchFamily="18" charset="0"/>
              </a:rPr>
              <a:t>33H</a:t>
            </a:r>
            <a:r>
              <a:rPr kumimoji="1" lang="zh-CN" altLang="en-US" sz="3200" b="1" dirty="0">
                <a:latin typeface="Times New Roman" pitchFamily="18" charset="0"/>
              </a:rPr>
              <a:t>单元。（和要求为</a:t>
            </a:r>
            <a:r>
              <a:rPr kumimoji="1" lang="en-US" altLang="zh-CN" sz="3200" b="1" dirty="0">
                <a:latin typeface="Times New Roman" pitchFamily="18" charset="0"/>
              </a:rPr>
              <a:t>BCD</a:t>
            </a:r>
            <a:r>
              <a:rPr kumimoji="1" lang="zh-CN" altLang="en-US" sz="3200" b="1" dirty="0">
                <a:latin typeface="Times New Roman" pitchFamily="18" charset="0"/>
              </a:rPr>
              <a:t>码）。</a:t>
            </a:r>
            <a:endParaRPr kumimoji="1" lang="zh-CN" altLang="en-US" sz="3200" b="1" dirty="0">
              <a:latin typeface="Times New Roman" pitchFamily="18" charset="0"/>
            </a:endParaRPr>
          </a:p>
          <a:p>
            <a:endParaRPr kumimoji="1" lang="zh-CN" altLang="en-US" sz="3200" b="1" dirty="0">
              <a:latin typeface="Times New Roman" pitchFamily="18" charset="0"/>
            </a:endParaRPr>
          </a:p>
          <a:p>
            <a:r>
              <a:rPr kumimoji="1" lang="zh-CN" altLang="en-US" sz="3200" b="1" dirty="0">
                <a:latin typeface="Times New Roman" pitchFamily="18" charset="0"/>
              </a:rPr>
              <a:t>     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分析</a:t>
            </a:r>
            <a:r>
              <a:rPr kumimoji="1" lang="zh-CN" altLang="en-US" sz="3200" b="1" dirty="0">
                <a:latin typeface="Times New Roman" pitchFamily="18" charset="0"/>
              </a:rPr>
              <a:t>：因该算式两次用到平方值，所以在程序中采用把求平方编为子程序的方法。求平方采用查表法 </a:t>
            </a:r>
            <a:r>
              <a:rPr kumimoji="1" lang="en-US" altLang="zh-CN" sz="3200" b="1" dirty="0">
                <a:latin typeface="Times New Roman" pitchFamily="18" charset="0"/>
              </a:rPr>
              <a:t>, </a:t>
            </a:r>
            <a:r>
              <a:rPr kumimoji="1" lang="zh-CN" altLang="en-US" sz="3200" b="1" dirty="0">
                <a:latin typeface="Times New Roman" pitchFamily="18" charset="0"/>
              </a:rPr>
              <a:t>主程序和子程序编写如下：</a:t>
            </a:r>
            <a:endParaRPr kumimoji="1" lang="zh-CN" altLang="en-US" sz="3200" b="1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422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018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" y="0"/>
            <a:ext cx="4283960" cy="68580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主程序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 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ORG  0000H                     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 SP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#3FH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31H       ;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取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LCALL SQR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;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求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方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R1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32H       ;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取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LCALL SQR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;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求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方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ADD 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R1          ;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求和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 A                     ;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调整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33H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  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#0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ADDC 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，＃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0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MOV 34H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SJMP $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14800" y="71438"/>
            <a:ext cx="5029200" cy="68580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子程序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   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ORG 0030H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SQR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INC A        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MOVC A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@A+PC 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RET</a:t>
            </a:r>
            <a:endParaRPr lang="en-US" altLang="zh-CN" sz="2400" b="1" dirty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TAB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DB 00H,01H,04H,09H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DB 16H,25H,36H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DB  49H,64H,81H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END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4356100" y="0"/>
            <a:ext cx="0" cy="6092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0" y="6524625"/>
            <a:ext cx="9144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endParaRPr kumimoji="1" lang="zh-CN" altLang="zh-CN" sz="2000">
              <a:solidFill>
                <a:srgbClr val="FFFFFF"/>
              </a:solidFill>
              <a:latin typeface="Times New Roman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211960" y="0"/>
            <a:ext cx="78813" cy="6669360"/>
          </a:xfrm>
          <a:prstGeom prst="line">
            <a:avLst/>
          </a:prstGeom>
          <a:ln>
            <a:solidFill>
              <a:srgbClr val="FF3399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934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692150"/>
            <a:ext cx="8229600" cy="515938"/>
          </a:xfrm>
        </p:spPr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3.8 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小  结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b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84313"/>
            <a:ext cx="9144000" cy="3671887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、伪指令是非执行指令，没有机器代码，</a:t>
            </a:r>
            <a:endParaRPr lang="zh-CN" altLang="en-US" sz="3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仅给汇编程序提供汇编信息，应正确使用。 </a:t>
            </a:r>
            <a:endParaRPr lang="zh-CN" altLang="en-US" sz="3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endParaRPr lang="zh-CN" altLang="en-US" sz="3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、本章应掌握顺序程序、分支程序、循环</a:t>
            </a:r>
            <a:endParaRPr lang="zh-CN" altLang="en-US" sz="3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程序、子程序等各类程序的设计方法，</a:t>
            </a:r>
            <a:endParaRPr lang="zh-CN" altLang="en-US" sz="3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并能熟练应用</a:t>
            </a:r>
            <a:r>
              <a:rPr lang="zh-CN" alt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查表技术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简化程序的设计。</a:t>
            </a:r>
            <a:endParaRPr lang="zh-CN" altLang="en-US" sz="3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sz="3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341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779838" y="4149725"/>
            <a:ext cx="1450975" cy="820738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</a:ln>
        </p:spPr>
        <p:txBody>
          <a:bodyPr lIns="36000" rIns="36000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连接</a:t>
            </a:r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/</a:t>
            </a:r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定位器</a:t>
            </a:r>
            <a:endParaRPr lang="zh-CN" altLang="en-US" b="1">
              <a:solidFill>
                <a:schemeClr val="bg2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L51</a:t>
            </a:r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 flipV="1">
            <a:off x="6402388" y="3170238"/>
            <a:ext cx="0" cy="124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V="1">
            <a:off x="2579688" y="3835400"/>
            <a:ext cx="0" cy="746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2216150" y="3844925"/>
            <a:ext cx="909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3635375" y="2924175"/>
            <a:ext cx="909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H="1">
            <a:off x="2609850" y="1411288"/>
            <a:ext cx="6350" cy="776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395288" y="3417888"/>
            <a:ext cx="1820862" cy="74771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6FF99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汇编语言</a:t>
            </a:r>
            <a:endParaRPr lang="zh-CN" altLang="en-US" b="1">
              <a:solidFill>
                <a:schemeClr val="bg2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源程序</a:t>
            </a:r>
            <a:endParaRPr lang="zh-CN" altLang="en-US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1306513" y="4411663"/>
            <a:ext cx="1636712" cy="7461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9933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汇编器</a:t>
            </a:r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A51</a:t>
            </a:r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5492750" y="4165600"/>
            <a:ext cx="2001838" cy="836613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符号转换程序</a:t>
            </a:r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OHS51</a:t>
            </a:r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2212975" y="2174875"/>
            <a:ext cx="911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4581525" y="2422525"/>
            <a:ext cx="1274763" cy="1208088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绝对地址目标程序</a:t>
            </a:r>
            <a:endParaRPr lang="zh-CN" altLang="en-US" b="1" dirty="0">
              <a:solidFill>
                <a:schemeClr val="bg2"/>
              </a:solidFill>
              <a:latin typeface="Times New Roman" pitchFamily="18" charset="0"/>
            </a:endParaRPr>
          </a:p>
          <a:p>
            <a:pPr algn="ctr" eaLnBrk="0" hangingPunct="0">
              <a:lnSpc>
                <a:spcPct val="115000"/>
              </a:lnSpc>
            </a:pPr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Times New Roman" pitchFamily="18" charset="0"/>
              </a:rPr>
              <a:t>.BIN</a:t>
            </a:r>
            <a:endParaRPr lang="en-US" altLang="zh-CN" b="1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rot="5400000" flipV="1">
            <a:off x="6337300" y="2687638"/>
            <a:ext cx="1588" cy="9636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76263" y="1689100"/>
            <a:ext cx="1639887" cy="7461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66FF99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C</a:t>
            </a:r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语言程序</a:t>
            </a:r>
            <a:endParaRPr lang="zh-CN" altLang="en-US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3132138" y="908050"/>
            <a:ext cx="546100" cy="397986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FF66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</a:ln>
        </p:spPr>
        <p:txBody>
          <a:bodyPr lIns="72000" tIns="0" rIns="72000" bIns="0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0" hangingPunct="0"/>
            <a:endParaRPr lang="en-US" altLang="zh-CN" b="1" dirty="0">
              <a:solidFill>
                <a:schemeClr val="bg2"/>
              </a:solidFill>
              <a:latin typeface="Times New Roman" pitchFamily="18" charset="0"/>
            </a:endParaRPr>
          </a:p>
          <a:p>
            <a:pPr algn="ctr" eaLnBrk="0" hangingPunct="0"/>
            <a:endParaRPr lang="en-US" altLang="zh-CN" b="1" dirty="0">
              <a:solidFill>
                <a:schemeClr val="bg2"/>
              </a:solidFill>
              <a:latin typeface="Times New Roman" pitchFamily="18" charset="0"/>
            </a:endParaRPr>
          </a:p>
          <a:p>
            <a:pPr algn="ctr" eaLnBrk="0" hangingPunct="0"/>
            <a:endParaRPr lang="en-US" altLang="zh-CN" b="1" dirty="0">
              <a:solidFill>
                <a:schemeClr val="bg2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zh-CN" altLang="en-US" b="1" dirty="0">
                <a:solidFill>
                  <a:schemeClr val="bg2"/>
                </a:solidFill>
                <a:latin typeface="Times New Roman" pitchFamily="18" charset="0"/>
              </a:rPr>
              <a:t>浮动地址目标程序</a:t>
            </a:r>
            <a:endParaRPr lang="zh-CN" altLang="en-US" b="1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1487488" y="693738"/>
            <a:ext cx="1455737" cy="7461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00FF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</a:ln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b="1">
                <a:solidFill>
                  <a:schemeClr val="bg2"/>
                </a:solidFill>
                <a:latin typeface="Times New Roman" pitchFamily="18" charset="0"/>
              </a:rPr>
              <a:t>编译器</a:t>
            </a:r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C51</a:t>
            </a:r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6767513" y="2174875"/>
            <a:ext cx="1273175" cy="149383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FFFF"/>
              </a:gs>
              <a:gs pos="100000">
                <a:srgbClr val="FF0000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just" eaLnBrk="0" hangingPunct="0"/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  <a:p>
            <a:pPr algn="just" eaLnBrk="0" hangingPunct="0"/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    </a:t>
            </a:r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  <a:p>
            <a:pPr algn="just" eaLnBrk="0" hangingPunct="0"/>
            <a:r>
              <a:rPr lang="en-US" altLang="zh-CN" b="1">
                <a:solidFill>
                  <a:schemeClr val="bg2"/>
                </a:solidFill>
                <a:latin typeface="Times New Roman" pitchFamily="18" charset="0"/>
              </a:rPr>
              <a:t>     ·HEX</a:t>
            </a:r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  <a:p>
            <a:pPr algn="just" eaLnBrk="0" hangingPunct="0"/>
            <a:endParaRPr lang="en-US" altLang="zh-CN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 flipV="1">
            <a:off x="4140200" y="2924175"/>
            <a:ext cx="0" cy="1244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stealth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1979613" y="5734050"/>
            <a:ext cx="5562600" cy="5048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lang="zh-CN" altLang="en-US" sz="2400" b="1">
                <a:solidFill>
                  <a:schemeClr val="bg2"/>
                </a:solidFill>
                <a:latin typeface="Times New Roman" pitchFamily="18" charset="0"/>
              </a:rPr>
              <a:t>图 </a:t>
            </a:r>
            <a:r>
              <a:rPr lang="en-US" altLang="zh-CN" sz="2400" b="1">
                <a:solidFill>
                  <a:schemeClr val="bg2"/>
                </a:solidFill>
                <a:latin typeface="Times New Roman" pitchFamily="18" charset="0"/>
              </a:rPr>
              <a:t>3-1 </a:t>
            </a:r>
            <a:r>
              <a:rPr lang="zh-CN" altLang="en-US" sz="2400" b="1">
                <a:solidFill>
                  <a:schemeClr val="bg2"/>
                </a:solidFill>
                <a:latin typeface="Times New Roman" pitchFamily="18" charset="0"/>
              </a:rPr>
              <a:t>两种语言源程序转换成目标程序</a:t>
            </a:r>
            <a:endParaRPr lang="zh-CN" altLang="en-US" sz="2400" b="1">
              <a:solidFill>
                <a:schemeClr val="bg2"/>
              </a:solidFill>
              <a:latin typeface="Times New Roman" pitchFamily="18" charset="0"/>
            </a:endParaRPr>
          </a:p>
          <a:p>
            <a:pPr algn="just" eaLnBrk="0" hangingPunct="0"/>
            <a:endParaRPr lang="en-US" altLang="zh-CN" sz="2400" b="1">
              <a:solidFill>
                <a:schemeClr val="bg2"/>
              </a:solidFill>
              <a:latin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413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482" grpId="0" animBg="1"/>
      <p:bldP spid="20483" grpId="0" animBg="1"/>
      <p:bldP spid="20484" grpId="0" animBg="1"/>
      <p:bldP spid="20484" grpId="1" animBg="1"/>
      <p:bldP spid="20485" grpId="0" animBg="1"/>
      <p:bldP spid="20485" grpId="1" animBg="1"/>
      <p:bldP spid="20486" grpId="0" animBg="1"/>
      <p:bldP spid="20487" grpId="0" animBg="1"/>
      <p:bldP spid="20487" grpId="1" animBg="1"/>
      <p:bldP spid="20488" grpId="0" animBg="1"/>
      <p:bldP spid="20489" grpId="0" animBg="1"/>
      <p:bldP spid="20490" grpId="0" animBg="1"/>
      <p:bldP spid="20491" grpId="0" animBg="1"/>
      <p:bldP spid="20491" grpId="1" animBg="1"/>
      <p:bldP spid="20492" grpId="0" animBg="1"/>
      <p:bldP spid="20493" grpId="0" animBg="1"/>
      <p:bldP spid="20494" grpId="0" animBg="1"/>
      <p:bldP spid="20495" grpId="0" animBg="1"/>
      <p:bldP spid="20496" grpId="0" animBg="1"/>
      <p:bldP spid="20497" grpId="0" animBg="1"/>
      <p:bldP spid="204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0" y="260350"/>
            <a:ext cx="86407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lvl="2" algn="just">
              <a:spcBef>
                <a:spcPct val="20000"/>
              </a:spcBef>
            </a:pPr>
            <a:r>
              <a:rPr kumimoji="1" lang="zh-CN" altLang="en-US" sz="2800" b="1">
                <a:latin typeface="宋体" pitchFamily="2" charset="-122"/>
              </a:rPr>
              <a:t>将汇编语言</a:t>
            </a:r>
            <a:r>
              <a:rPr kumimoji="1" lang="zh-CN" altLang="en-US" sz="2800" b="1">
                <a:latin typeface="Times New Roman" pitchFamily="18" charset="0"/>
              </a:rPr>
              <a:t>源程序</a:t>
            </a:r>
            <a:r>
              <a:rPr kumimoji="1" lang="zh-CN" altLang="en-US" sz="2800" b="1">
                <a:latin typeface="宋体" pitchFamily="2" charset="-122"/>
              </a:rPr>
              <a:t>转换成</a:t>
            </a:r>
            <a:r>
              <a:rPr kumimoji="1" lang="zh-CN" altLang="en-US" sz="2800" b="1">
                <a:latin typeface="Times New Roman" pitchFamily="18" charset="0"/>
              </a:rPr>
              <a:t>目标</a:t>
            </a:r>
            <a:r>
              <a:rPr kumimoji="1" lang="zh-CN" altLang="en-US" sz="2800" b="1">
                <a:latin typeface="宋体" pitchFamily="2" charset="-122"/>
              </a:rPr>
              <a:t>程序的过程</a:t>
            </a:r>
            <a:endParaRPr kumimoji="1" lang="zh-CN" altLang="en-US" sz="2800" b="1">
              <a:latin typeface="宋体" pitchFamily="2" charset="-122"/>
            </a:endParaRPr>
          </a:p>
          <a:p>
            <a:pPr lvl="2" algn="just">
              <a:spcBef>
                <a:spcPct val="20000"/>
              </a:spcBef>
            </a:pPr>
            <a:r>
              <a:rPr kumimoji="1" lang="zh-CN" altLang="en-US" sz="2800" b="1">
                <a:latin typeface="宋体" pitchFamily="2" charset="-122"/>
              </a:rPr>
              <a:t>称为</a:t>
            </a:r>
            <a:r>
              <a:rPr kumimoji="1" lang="zh-CN" altLang="en-US" sz="2800" b="1">
                <a:solidFill>
                  <a:srgbClr val="FF5050"/>
                </a:solidFill>
                <a:latin typeface="宋体" pitchFamily="2" charset="-122"/>
              </a:rPr>
              <a:t>汇编</a:t>
            </a:r>
            <a:r>
              <a:rPr kumimoji="1" lang="zh-CN" altLang="en-US" sz="2800" b="1">
                <a:latin typeface="宋体" pitchFamily="2" charset="-122"/>
              </a:rPr>
              <a:t>。</a:t>
            </a:r>
            <a:r>
              <a:rPr kumimoji="1" lang="en-US" altLang="zh-CN" sz="2800" b="1">
                <a:latin typeface="宋体" pitchFamily="2" charset="-122"/>
              </a:rPr>
              <a:t>(</a:t>
            </a:r>
            <a:r>
              <a:rPr kumimoji="1" lang="zh-CN" altLang="en-US" sz="2800" b="1">
                <a:latin typeface="宋体" pitchFamily="2" charset="-122"/>
              </a:rPr>
              <a:t>翻译）</a:t>
            </a:r>
            <a:endParaRPr kumimoji="1" lang="zh-CN" altLang="en-US" sz="2800" b="1">
              <a:latin typeface="宋体" pitchFamily="2" charset="-122"/>
            </a:endParaRPr>
          </a:p>
          <a:p>
            <a:pPr lvl="2" algn="just">
              <a:spcBef>
                <a:spcPct val="20000"/>
              </a:spcBef>
            </a:pPr>
            <a:r>
              <a:rPr kumimoji="1" lang="zh-CN" altLang="en-US" sz="2800" b="1">
                <a:latin typeface="宋体" pitchFamily="2" charset="-122"/>
              </a:rPr>
              <a:t>将高级语言</a:t>
            </a:r>
            <a:r>
              <a:rPr kumimoji="1" lang="zh-CN" altLang="en-US" sz="2800" b="1">
                <a:latin typeface="Times New Roman" pitchFamily="18" charset="0"/>
              </a:rPr>
              <a:t>源程序</a:t>
            </a:r>
            <a:r>
              <a:rPr kumimoji="1" lang="zh-CN" altLang="en-US" sz="2800" b="1">
                <a:latin typeface="宋体" pitchFamily="2" charset="-122"/>
              </a:rPr>
              <a:t>转换成</a:t>
            </a:r>
            <a:r>
              <a:rPr kumimoji="1" lang="zh-CN" altLang="en-US" sz="2800" b="1">
                <a:latin typeface="Times New Roman" pitchFamily="18" charset="0"/>
              </a:rPr>
              <a:t>目标</a:t>
            </a:r>
            <a:r>
              <a:rPr kumimoji="1" lang="zh-CN" altLang="en-US" sz="2800" b="1">
                <a:latin typeface="宋体" pitchFamily="2" charset="-122"/>
              </a:rPr>
              <a:t>程序的过程</a:t>
            </a:r>
            <a:endParaRPr kumimoji="1" lang="zh-CN" altLang="en-US" sz="2800" b="1">
              <a:latin typeface="宋体" pitchFamily="2" charset="-122"/>
            </a:endParaRPr>
          </a:p>
          <a:p>
            <a:pPr lvl="2" algn="just">
              <a:spcBef>
                <a:spcPct val="20000"/>
              </a:spcBef>
            </a:pPr>
            <a:r>
              <a:rPr kumimoji="1" lang="zh-CN" altLang="en-US" sz="2800" b="1">
                <a:latin typeface="宋体" pitchFamily="2" charset="-122"/>
              </a:rPr>
              <a:t>称为</a:t>
            </a:r>
            <a:r>
              <a:rPr kumimoji="1" lang="zh-CN" altLang="en-US" sz="2800" b="1">
                <a:solidFill>
                  <a:srgbClr val="FF5050"/>
                </a:solidFill>
                <a:latin typeface="宋体" pitchFamily="2" charset="-122"/>
              </a:rPr>
              <a:t>编译</a:t>
            </a:r>
            <a:r>
              <a:rPr kumimoji="1" lang="zh-CN" altLang="en-US" sz="2800" b="1">
                <a:latin typeface="宋体" pitchFamily="2" charset="-122"/>
              </a:rPr>
              <a:t>。</a:t>
            </a:r>
            <a:r>
              <a:rPr kumimoji="1" lang="en-US" altLang="zh-CN" sz="2800" b="1">
                <a:latin typeface="宋体" pitchFamily="2" charset="-122"/>
              </a:rPr>
              <a:t>(</a:t>
            </a:r>
            <a:r>
              <a:rPr kumimoji="1" lang="zh-CN" altLang="en-US" sz="2800" b="1">
                <a:latin typeface="宋体" pitchFamily="2" charset="-122"/>
              </a:rPr>
              <a:t>翻译） </a:t>
            </a:r>
            <a:endParaRPr kumimoji="1" lang="zh-CN" altLang="en-US" sz="2800" b="1">
              <a:latin typeface="宋体" pitchFamily="2" charset="-122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95288" y="2492375"/>
            <a:ext cx="8424862" cy="4076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90500" lvl="1">
              <a:spcBef>
                <a:spcPct val="2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汇编（编译）的方法有两种：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marL="190500" lvl="1">
              <a:spcBef>
                <a:spcPct val="20000"/>
              </a:spcBef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1.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手工汇编：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marL="190500" lvl="1">
              <a:spcBef>
                <a:spcPct val="2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人工查指令表，查出每条指令对应的机器代码。早期的计算机使用。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marL="190500" lvl="1">
              <a:spcBef>
                <a:spcPct val="40000"/>
              </a:spcBef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2.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机器汇编：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marL="190500" lvl="1"/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用计算机中的汇编器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(A51)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对源程序进行汇编。 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marL="190500" lvl="1"/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用机器汇编要提供给汇编程序一些信息和约定。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marL="190500" lvl="1"/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这些由伪指令指定。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458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50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33375"/>
            <a:ext cx="9144000" cy="3429000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目前很多公司将编辑器、汇编器、编译器、连接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定位器等做成集成软件包，用户进入该集成环境，编辑好程序后，只需点击相应菜单就可以完成上述的各步，并且还有仿真调试功能，如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Keil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Proteus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等软件（见教材第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13 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章）</a:t>
            </a:r>
            <a:endParaRPr lang="zh-CN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4787900" y="6092825"/>
            <a:ext cx="8636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 flipV="1">
            <a:off x="4787900" y="5516563"/>
            <a:ext cx="0" cy="576262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 flipV="1">
            <a:off x="8243888" y="5486400"/>
            <a:ext cx="0" cy="606425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7235825" y="6092825"/>
            <a:ext cx="1008063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7" name="Rectangle 2"/>
          <p:cNvSpPr>
            <a:spLocks noChangeArrowheads="1"/>
          </p:cNvSpPr>
          <p:nvPr/>
        </p:nvSpPr>
        <p:spPr bwMode="auto">
          <a:xfrm>
            <a:off x="323850" y="4149725"/>
            <a:ext cx="8820150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3.2    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伪 指 令 </a:t>
            </a:r>
            <a:b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伪 指 令为汇编程序（汇编器）提供信息的指令，它没有机器码，不被计算机执行。常用的伪指令及功能介绍如下：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86050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29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692150"/>
            <a:ext cx="8964612" cy="2774950"/>
          </a:xfrm>
        </p:spPr>
        <p:txBody>
          <a:bodyPr/>
          <a:lstStyle/>
          <a:p>
            <a:pPr marL="0" indent="0">
              <a:lnSpc>
                <a:spcPct val="90000"/>
              </a:lnSpc>
              <a:buFontTx/>
              <a:buNone/>
              <a:tabLst>
                <a:tab pos="0" algn="l"/>
              </a:tabLst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起始指令  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ORG  nn</a:t>
            </a:r>
            <a:endParaRPr lang="en-US" altLang="zh-CN" sz="28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12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功能：定义程序或数据块的起始地址。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指示后面的程序或数据块以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nn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为起始地址，存放在程序存储器中。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0" indent="0">
              <a:lnSpc>
                <a:spcPct val="90000"/>
              </a:lnSpc>
              <a:buFontTx/>
              <a:buNone/>
              <a:tabLst>
                <a:tab pos="0" algn="l"/>
              </a:tabLst>
            </a:pP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90000"/>
              </a:lnSpc>
              <a:buFontTx/>
              <a:buNone/>
              <a:tabLst>
                <a:tab pos="0" algn="l"/>
              </a:tabLst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指令地址  机器码			源程序	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80000"/>
              </a:lnSpc>
              <a:buFontTx/>
              <a:buNone/>
              <a:tabLst>
                <a:tab pos="0" algn="l"/>
              </a:tabLst>
            </a:pP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				  	</a:t>
            </a:r>
            <a:r>
              <a:rPr lang="en-US" altLang="zh-CN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ORG	  2000H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90000"/>
              </a:lnSpc>
              <a:buFontTx/>
              <a:buNone/>
              <a:tabLst>
                <a:tab pos="0" algn="l"/>
              </a:tabLst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 2000H       78 30	    MAIN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：	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MOV  R0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#30H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just">
              <a:lnSpc>
                <a:spcPct val="90000"/>
              </a:lnSpc>
              <a:buFontTx/>
              <a:buNone/>
              <a:tabLst>
                <a:tab pos="0" algn="l"/>
              </a:tabLst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 2002H       E6		  	MOV  A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@R0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just">
              <a:lnSpc>
                <a:spcPct val="60000"/>
              </a:lnSpc>
              <a:buFontTx/>
              <a:buNone/>
              <a:tabLst>
                <a:tab pos="0" algn="l"/>
              </a:tabLst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				 …</a:t>
            </a: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4581525"/>
            <a:ext cx="8432800" cy="1763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zh-CN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				  	</a:t>
            </a:r>
            <a:r>
              <a:rPr lang="en-US" altLang="zh-CN" sz="24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ORG  3000H</a:t>
            </a:r>
            <a:endParaRPr lang="en-US" altLang="zh-CN" sz="2400" b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 3000H       23	      TAB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：   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DB    23H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，‘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A’    </a:t>
            </a:r>
            <a:endParaRPr lang="en-US" altLang="zh-CN" sz="24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 3001H       64</a:t>
            </a:r>
            <a:endParaRPr lang="en-US" altLang="zh-CN" sz="24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 3002H       41</a:t>
            </a:r>
            <a:endParaRPr lang="en-US" altLang="zh-CN" sz="24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 advTm="86359">
    <p:checker/>
    <p:sndAc>
      <p:stSnd>
        <p:snd r:embed="rId5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315" grpId="0" autoUpdateAnimBg="0" build="p"/>
      <p:bldP spid="23556" grpId="0" autoUpdateAnimBg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50825" y="304800"/>
            <a:ext cx="9145588" cy="2836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</a:pPr>
            <a:r>
              <a:rPr lang="zh-CN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字节定义   标号：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DB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（字节常数，或字符或表达式）</a:t>
            </a:r>
            <a:endParaRPr lang="zh-CN" altLang="en-US" sz="28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algn="just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功能：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指示以标号为起始地址的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单元里存放的数为字节数据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（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8</a:t>
            </a:r>
            <a:r>
              <a:rPr lang="zh-CN" altLang="en-US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位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二进制数）。例如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</a:pP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LN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：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DB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32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，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’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C’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25H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-1 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tabLst>
                <a:tab pos="0" algn="l"/>
              </a:tabLst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6084888" y="908050"/>
          <a:ext cx="2514600" cy="2694257"/>
        </p:xfrm>
        <a:graphic>
          <a:graphicData uri="http://schemas.openxmlformats.org/drawingml/2006/table">
            <a:tbl>
              <a:tblPr/>
              <a:tblGrid>
                <a:gridCol w="1219200"/>
                <a:gridCol w="1295400"/>
              </a:tblGrid>
              <a:tr h="596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地址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 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宋体" pitchFamily="2" charset="-122"/>
                          <a:ea typeface="宋体" pitchFamily="2" charset="-122"/>
                        </a:rPr>
                        <a:t>数据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LN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20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LN+1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43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LN+2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25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LN+3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FF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</a:tbl>
          </a:graphicData>
        </a:graphic>
      </p:graphicFrame>
      <p:sp>
        <p:nvSpPr>
          <p:cNvPr id="14359" name="Rectangle 2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716338"/>
            <a:ext cx="6877050" cy="3455987"/>
          </a:xfrm>
        </p:spPr>
        <p:txBody>
          <a:bodyPr/>
          <a:lstStyle/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字定义   标号：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DW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（字常数或表达式）</a:t>
            </a:r>
            <a:endParaRPr lang="zh-CN" altLang="en-US" sz="28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功能：指示在程序存储器中以标号为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起始地址的单元里存放的数为字数据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（即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16</a:t>
            </a:r>
            <a:r>
              <a:rPr lang="zh-CN" altLang="en-US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的二进制数），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例如：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GH</a:t>
            </a: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DW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 1234H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5678H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08</a:t>
            </a: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lnSpc>
                <a:spcPct val="110000"/>
              </a:lnSpc>
              <a:buFontTx/>
              <a:buNone/>
              <a:tabLst>
                <a:tab pos="0" algn="l"/>
              </a:tabLst>
            </a:pPr>
            <a:endParaRPr lang="en-US" altLang="zh-CN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4600" name="Group 24"/>
          <p:cNvGraphicFramePr>
            <a:graphicFrameLocks noGrp="1"/>
          </p:cNvGraphicFramePr>
          <p:nvPr>
            <p:ph sz="half" idx="4294967295"/>
          </p:nvPr>
        </p:nvGraphicFramePr>
        <p:xfrm>
          <a:off x="6659563" y="3860800"/>
          <a:ext cx="1944687" cy="2757488"/>
        </p:xfrm>
        <a:graphic>
          <a:graphicData uri="http://schemas.openxmlformats.org/drawingml/2006/table">
            <a:tbl>
              <a:tblPr/>
              <a:tblGrid>
                <a:gridCol w="1152525"/>
                <a:gridCol w="792162"/>
              </a:tblGrid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GH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12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34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GH+2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56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78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GH+4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80604020202020204" pitchFamily="34" charset="0"/>
                          <a:ea typeface="宋体" pitchFamily="2" charset="-122"/>
                        </a:rPr>
                        <a:t>08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07"/>
    </mc:Choice>
    <mc:Fallback>
      <p:transition spd="slow" advTm="91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4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4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4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4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578" grpId="0" autoUpdateAnimBg="0"/>
      <p:bldP spid="14359" grpId="0" autoUpdateAnimBg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81300"/>
            <a:ext cx="9144000" cy="2952750"/>
          </a:xfrm>
        </p:spPr>
        <p:txBody>
          <a:bodyPr/>
          <a:lstStyle/>
          <a:p>
            <a:pPr algn="l" fontAlgn="b">
              <a:lnSpc>
                <a:spcPct val="120000"/>
              </a:lnSpc>
            </a:pPr>
            <a:r>
              <a:rPr lang="en-US" altLang="zh-CN" sz="2400" b="1">
                <a:solidFill>
                  <a:srgbClr val="FF99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5.</a:t>
            </a:r>
            <a:r>
              <a:rPr lang="en-US" altLang="zh-CN" sz="2800" b="1">
                <a:solidFill>
                  <a:srgbClr val="FF99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等值指令    标号  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EQU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（数值表达式）</a:t>
            </a:r>
            <a:br>
              <a:rPr lang="zh-CN" altLang="en-US" sz="2800" b="1">
                <a:solidFill>
                  <a:srgbClr val="FF99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表示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EQU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两边的量等值，用于为标号或标识符</a:t>
            </a:r>
            <a:r>
              <a:rPr lang="zh-CN" altLang="en-US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赋值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b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例如：        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X1  	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EQU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2000H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X2  	EQU   0FH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		…	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MAIN:	MOV  DPTR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#X1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;   DPTR=2000H  		          ADD   A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#X2          ;   A=A+0FH</a:t>
            </a:r>
            <a:endParaRPr lang="en-US" altLang="zh-CN" sz="2800" b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28600" y="0"/>
            <a:ext cx="89154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．保留字节     标号：</a:t>
            </a:r>
            <a:r>
              <a:rPr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DS </a:t>
            </a:r>
            <a:r>
              <a:rPr lang="zh-CN" altLang="en-US" sz="28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（数值表达式）</a:t>
            </a:r>
            <a:endParaRPr lang="zh-CN" altLang="en-US" sz="28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30000"/>
              </a:spcBef>
            </a:pPr>
            <a:r>
              <a:rPr kumimoji="1" lang="zh-CN" altLang="en-US" sz="2800" b="1">
                <a:latin typeface="宋体" pitchFamily="2" charset="-122"/>
              </a:rPr>
              <a:t>作用：</a:t>
            </a:r>
            <a:r>
              <a:rPr kumimoji="1" lang="zh-CN" altLang="en-US" sz="28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800" b="1">
                <a:latin typeface="宋体" pitchFamily="2" charset="-122"/>
              </a:rPr>
              <a:t>指示在程序存储器中保留以标号为起始地</a:t>
            </a:r>
            <a:endParaRPr kumimoji="1" lang="zh-CN" altLang="en-US" sz="2800" b="1">
              <a:latin typeface="宋体" pitchFamily="2" charset="-122"/>
            </a:endParaRPr>
          </a:p>
          <a:p>
            <a:pPr>
              <a:spcBef>
                <a:spcPct val="30000"/>
              </a:spcBef>
            </a:pPr>
            <a:r>
              <a:rPr kumimoji="1" lang="zh-CN" altLang="en-US" sz="2800" b="1">
                <a:latin typeface="宋体" pitchFamily="2" charset="-122"/>
              </a:rPr>
              <a:t>址的若干字节单元，其单元个数由数值表达式指定。</a:t>
            </a:r>
            <a:endParaRPr kumimoji="1" lang="zh-CN" altLang="en-US" sz="2800" b="1">
              <a:latin typeface="Times New Roman" pitchFamily="18" charset="0"/>
            </a:endParaRPr>
          </a:p>
          <a:p>
            <a:pPr algn="just">
              <a:spcBef>
                <a:spcPct val="30000"/>
              </a:spcBef>
            </a:pPr>
            <a:r>
              <a:rPr kumimoji="1" lang="zh-CN" altLang="en-US" sz="2800" b="1">
                <a:latin typeface="Times New Roman" pitchFamily="18" charset="0"/>
              </a:rPr>
              <a:t>例如  </a:t>
            </a:r>
            <a:r>
              <a:rPr kumimoji="1" lang="en-US" altLang="zh-CN" sz="2800" b="1">
                <a:latin typeface="Times New Roman" pitchFamily="18" charset="0"/>
              </a:rPr>
              <a:t>L1</a:t>
            </a:r>
            <a:r>
              <a:rPr kumimoji="1" lang="zh-CN" altLang="en-US" sz="2800" b="1">
                <a:latin typeface="Times New Roman" pitchFamily="18" charset="0"/>
              </a:rPr>
              <a:t>：</a:t>
            </a:r>
            <a:r>
              <a:rPr kumimoji="1" lang="en-US" altLang="zh-CN" sz="2800" b="1">
                <a:solidFill>
                  <a:srgbClr val="FF5050"/>
                </a:solidFill>
                <a:latin typeface="Times New Roman" pitchFamily="18" charset="0"/>
              </a:rPr>
              <a:t>DS</a:t>
            </a:r>
            <a:r>
              <a:rPr kumimoji="1" lang="en-US" altLang="zh-CN" sz="2800" b="1">
                <a:latin typeface="Times New Roman" pitchFamily="18" charset="0"/>
              </a:rPr>
              <a:t> 32 ; </a:t>
            </a:r>
            <a:r>
              <a:rPr kumimoji="1" lang="zh-CN" altLang="en-US" sz="2800" b="1">
                <a:latin typeface="Times New Roman" pitchFamily="18" charset="0"/>
              </a:rPr>
              <a:t>从</a:t>
            </a:r>
            <a:r>
              <a:rPr kumimoji="1" lang="en-US" altLang="zh-CN" sz="2800" b="1">
                <a:latin typeface="Times New Roman" pitchFamily="18" charset="0"/>
              </a:rPr>
              <a:t>L1</a:t>
            </a:r>
            <a:r>
              <a:rPr kumimoji="1" lang="zh-CN" altLang="en-US" sz="2800" b="1">
                <a:latin typeface="Times New Roman" pitchFamily="18" charset="0"/>
              </a:rPr>
              <a:t>地址开始</a:t>
            </a:r>
            <a:r>
              <a:rPr kumimoji="1" lang="zh-CN" altLang="en-US" sz="2800" b="1">
                <a:solidFill>
                  <a:srgbClr val="FF5050"/>
                </a:solidFill>
                <a:latin typeface="Times New Roman" pitchFamily="18" charset="0"/>
              </a:rPr>
              <a:t>保留</a:t>
            </a:r>
            <a:r>
              <a:rPr kumimoji="1" lang="en-US" altLang="zh-CN" sz="2800" b="1">
                <a:latin typeface="Times New Roman" pitchFamily="18" charset="0"/>
              </a:rPr>
              <a:t>32</a:t>
            </a:r>
            <a:r>
              <a:rPr kumimoji="1" lang="zh-CN" altLang="en-US" sz="2800" b="1">
                <a:latin typeface="Times New Roman" pitchFamily="18" charset="0"/>
              </a:rPr>
              <a:t>个存储单元。</a:t>
            </a:r>
            <a:endParaRPr kumimoji="1" lang="zh-CN" altLang="en-US" sz="2800" b="1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 advTm="47480">
    <p:checker/>
    <p:sndAc>
      <p:stSnd>
        <p:snd r:embed="rId5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362" grpId="0" autoUpdateAnimBg="0" build="p"/>
    </p:bldLst>
  </p:timing>
</p:sld>
</file>

<file path=ppt/tags/tag1.xml><?xml version="1.0" encoding="utf-8"?>
<p:tagLst xmlns:p="http://schemas.openxmlformats.org/presentationml/2006/main">
  <p:tag name="TIMING" val="|2.9|1.6|1.6|1.1|1.5|0.8|0.7|0.6"/>
</p:tagLst>
</file>

<file path=ppt/tags/tag10.xml><?xml version="1.0" encoding="utf-8"?>
<p:tagLst xmlns:p="http://schemas.openxmlformats.org/presentationml/2006/main">
  <p:tag name="TIMING" val="|2.8"/>
</p:tagLst>
</file>

<file path=ppt/tags/tag11.xml><?xml version="1.0" encoding="utf-8"?>
<p:tagLst xmlns:p="http://schemas.openxmlformats.org/presentationml/2006/main">
  <p:tag name="TIMING" val="|0.9|4"/>
</p:tagLst>
</file>

<file path=ppt/tags/tag12.xml><?xml version="1.0" encoding="utf-8"?>
<p:tagLst xmlns:p="http://schemas.openxmlformats.org/presentationml/2006/main">
  <p:tag name="TIMING" val="|0.7|0.7|0.5|0.6|0.4|0.4|0.4|0.4|0.5|0.7|38.3|0.9|10.4|57.5|26.2"/>
</p:tagLst>
</file>

<file path=ppt/tags/tag13.xml><?xml version="1.0" encoding="utf-8"?>
<p:tagLst xmlns:p="http://schemas.openxmlformats.org/presentationml/2006/main">
  <p:tag name="TIMING" val="|0.7"/>
</p:tagLst>
</file>

<file path=ppt/tags/tag2.xml><?xml version="1.0" encoding="utf-8"?>
<p:tagLst xmlns:p="http://schemas.openxmlformats.org/presentationml/2006/main">
  <p:tag name="TIMING" val="|9"/>
</p:tagLst>
</file>

<file path=ppt/tags/tag3.xml><?xml version="1.0" encoding="utf-8"?>
<p:tagLst xmlns:p="http://schemas.openxmlformats.org/presentationml/2006/main">
  <p:tag name="TIMING" val="|0.6|3.2|2.7|1.2|1.2|2.1|6.1|27.7|1|9.8|1"/>
</p:tagLst>
</file>

<file path=ppt/tags/tag4.xml><?xml version="1.0" encoding="utf-8"?>
<p:tagLst xmlns:p="http://schemas.openxmlformats.org/presentationml/2006/main">
  <p:tag name="TIMING" val="|0.8|11.1|30.1|3.7|2.5|2.4|1.8|7.2"/>
</p:tagLst>
</file>

<file path=ppt/tags/tag5.xml><?xml version="1.0" encoding="utf-8"?>
<p:tagLst xmlns:p="http://schemas.openxmlformats.org/presentationml/2006/main">
  <p:tag name="TIMING" val="|19.1"/>
</p:tagLst>
</file>

<file path=ppt/tags/tag6.xml><?xml version="1.0" encoding="utf-8"?>
<p:tagLst xmlns:p="http://schemas.openxmlformats.org/presentationml/2006/main">
  <p:tag name="TIMING" val="|0.9|2.1|1.7"/>
</p:tagLst>
</file>

<file path=ppt/tags/tag7.xml><?xml version="1.0" encoding="utf-8"?>
<p:tagLst xmlns:p="http://schemas.openxmlformats.org/presentationml/2006/main">
  <p:tag name="TIMING" val="|1|22.9|14.3|3.9|1.6|68.3"/>
</p:tagLst>
</file>

<file path=ppt/tags/tag8.xml><?xml version="1.0" encoding="utf-8"?>
<p:tagLst xmlns:p="http://schemas.openxmlformats.org/presentationml/2006/main">
  <p:tag name="TIMING" val="|46|1|0.9|0.8|0.9|0.7|0.8|0.7|0.7|0.5|0.7|0.9|1.2"/>
</p:tagLst>
</file>

<file path=ppt/tags/tag9.xml><?xml version="1.0" encoding="utf-8"?>
<p:tagLst xmlns:p="http://schemas.openxmlformats.org/presentationml/2006/main">
  <p:tag name="TIMING" val="|0.3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7431</Words>
  <Application>WPS Presentation</Application>
  <PresentationFormat>全屏显示(4:3)</PresentationFormat>
  <Paragraphs>489</Paragraphs>
  <Slides>32</Slides>
  <Notes>0</Notes>
  <HiddenSlides>0</HiddenSlides>
  <MMClips>32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</vt:lpstr>
      <vt:lpstr>宋体</vt:lpstr>
      <vt:lpstr>Wingdings</vt:lpstr>
      <vt:lpstr>DejaVu Sans</vt:lpstr>
      <vt:lpstr>文泉驿微米黑</vt:lpstr>
      <vt:lpstr>Garamond</vt:lpstr>
      <vt:lpstr>Pothana2000</vt:lpstr>
      <vt:lpstr>Times New Roman</vt:lpstr>
      <vt:lpstr>Monotype Sorts</vt:lpstr>
      <vt:lpstr>微软雅黑</vt:lpstr>
      <vt:lpstr>宋体</vt:lpstr>
      <vt:lpstr>Arial Unicode MS</vt:lpstr>
      <vt:lpstr>文泉驿正黑</vt:lpstr>
      <vt:lpstr>Wingdings</vt:lpstr>
      <vt:lpstr>默认设计模板</vt:lpstr>
      <vt:lpstr>PowerPoint.Slide.8</vt:lpstr>
      <vt:lpstr>Visio.Drawing.6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5.  等值指令    标号  EQU（数值表达式）       表示EQU两边的量等值，用于为标号或标识符赋值。 例如：        X1  	EQU   2000H                    X2  	EQU   0FH        		…	 MAIN:	MOV  DPTR，#X1  ;   DPTR=2000H  		          ADD   A，#X2          ;   A=A+0FH</vt:lpstr>
      <vt:lpstr>PowerPoint 演示文稿</vt:lpstr>
      <vt:lpstr>PowerPoint 演示文稿</vt:lpstr>
      <vt:lpstr>PowerPoint 演示文稿</vt:lpstr>
      <vt:lpstr>PowerPoint 演示文稿</vt:lpstr>
      <vt:lpstr>例3-4 分解压缩式BCD码,使其成为非压缩式BCD码。 如把 65H→06H和05H,见图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3.8 小  结   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godlovesjonny</cp:lastModifiedBy>
  <cp:revision>28</cp:revision>
  <dcterms:created xsi:type="dcterms:W3CDTF">2020-05-17T08:10:06Z</dcterms:created>
  <dcterms:modified xsi:type="dcterms:W3CDTF">2020-05-17T08:10:06Z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